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66"/>
  </p:notesMasterIdLst>
  <p:sldIdLst>
    <p:sldId id="280" r:id="rId2"/>
    <p:sldId id="349" r:id="rId3"/>
    <p:sldId id="258" r:id="rId4"/>
    <p:sldId id="332" r:id="rId5"/>
    <p:sldId id="333" r:id="rId6"/>
    <p:sldId id="334" r:id="rId7"/>
    <p:sldId id="335" r:id="rId8"/>
    <p:sldId id="339" r:id="rId9"/>
    <p:sldId id="336" r:id="rId10"/>
    <p:sldId id="337" r:id="rId11"/>
    <p:sldId id="338" r:id="rId12"/>
    <p:sldId id="345" r:id="rId13"/>
    <p:sldId id="340" r:id="rId14"/>
    <p:sldId id="341" r:id="rId15"/>
    <p:sldId id="342" r:id="rId16"/>
    <p:sldId id="343" r:id="rId17"/>
    <p:sldId id="344" r:id="rId18"/>
    <p:sldId id="346" r:id="rId19"/>
    <p:sldId id="347" r:id="rId20"/>
    <p:sldId id="348" r:id="rId21"/>
    <p:sldId id="350" r:id="rId22"/>
    <p:sldId id="351" r:id="rId23"/>
    <p:sldId id="365" r:id="rId24"/>
    <p:sldId id="352" r:id="rId25"/>
    <p:sldId id="353" r:id="rId26"/>
    <p:sldId id="354" r:id="rId27"/>
    <p:sldId id="355" r:id="rId28"/>
    <p:sldId id="356" r:id="rId29"/>
    <p:sldId id="357" r:id="rId30"/>
    <p:sldId id="358" r:id="rId31"/>
    <p:sldId id="361" r:id="rId32"/>
    <p:sldId id="360" r:id="rId33"/>
    <p:sldId id="362" r:id="rId34"/>
    <p:sldId id="363" r:id="rId35"/>
    <p:sldId id="364" r:id="rId36"/>
    <p:sldId id="367" r:id="rId37"/>
    <p:sldId id="368" r:id="rId38"/>
    <p:sldId id="366" r:id="rId39"/>
    <p:sldId id="369" r:id="rId40"/>
    <p:sldId id="379" r:id="rId41"/>
    <p:sldId id="370" r:id="rId42"/>
    <p:sldId id="373" r:id="rId43"/>
    <p:sldId id="374" r:id="rId44"/>
    <p:sldId id="375" r:id="rId45"/>
    <p:sldId id="376" r:id="rId46"/>
    <p:sldId id="377" r:id="rId47"/>
    <p:sldId id="378" r:id="rId48"/>
    <p:sldId id="380" r:id="rId49"/>
    <p:sldId id="381" r:id="rId50"/>
    <p:sldId id="382" r:id="rId51"/>
    <p:sldId id="383" r:id="rId52"/>
    <p:sldId id="384" r:id="rId53"/>
    <p:sldId id="385" r:id="rId54"/>
    <p:sldId id="386" r:id="rId55"/>
    <p:sldId id="387" r:id="rId56"/>
    <p:sldId id="388" r:id="rId57"/>
    <p:sldId id="389" r:id="rId58"/>
    <p:sldId id="390" r:id="rId59"/>
    <p:sldId id="391" r:id="rId60"/>
    <p:sldId id="392" r:id="rId61"/>
    <p:sldId id="393" r:id="rId62"/>
    <p:sldId id="394" r:id="rId63"/>
    <p:sldId id="395" r:id="rId64"/>
    <p:sldId id="396" r:id="rId65"/>
  </p:sldIdLst>
  <p:sldSz cx="9144000" cy="5143500" type="screen16x9"/>
  <p:notesSz cx="6858000" cy="9144000"/>
  <p:embeddedFontLst>
    <p:embeddedFont>
      <p:font typeface="Audiowide" panose="020B0604020202020204" charset="0"/>
      <p:regular r:id="rId67"/>
    </p:embeddedFont>
    <p:embeddedFont>
      <p:font typeface="Consolas" panose="020B0609020204030204" pitchFamily="49" charset="0"/>
      <p:regular r:id="rId68"/>
      <p:bold r:id="rId69"/>
      <p:italic r:id="rId70"/>
      <p:boldItalic r:id="rId71"/>
    </p:embeddedFont>
    <p:embeddedFont>
      <p:font typeface="Roboto Condensed Light" panose="02000000000000000000" pitchFamily="2" charset="0"/>
      <p:regular r:id="rId72"/>
      <p:italic r:id="rId73"/>
    </p:embeddedFont>
    <p:embeddedFont>
      <p:font typeface="Space Mono"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ALD" initials="R" lastIdx="2" clrIdx="0">
    <p:extLst>
      <p:ext uri="{19B8F6BF-5375-455C-9EA6-DF929625EA0E}">
        <p15:presenceInfo xmlns:p15="http://schemas.microsoft.com/office/powerpoint/2012/main" userId="RONAL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3F861-67AB-43DE-9C0C-9D17937A90C2}">
  <a:tblStyle styleId="{C243F861-67AB-43DE-9C0C-9D17937A90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5050" autoAdjust="0"/>
  </p:normalViewPr>
  <p:slideViewPr>
    <p:cSldViewPr snapToGrid="0">
      <p:cViewPr varScale="1">
        <p:scale>
          <a:sx n="109" d="100"/>
          <a:sy n="109" d="100"/>
        </p:scale>
        <p:origin x="60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2T10:37:24.812" idx="2">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052e66cc0f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052e66cc0f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73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51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598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98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47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07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24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491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86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672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999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5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938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61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4"/>
          <p:cNvSpPr txBox="1">
            <a:spLocks noGrp="1"/>
          </p:cNvSpPr>
          <p:nvPr>
            <p:ph type="body" idx="1"/>
          </p:nvPr>
        </p:nvSpPr>
        <p:spPr>
          <a:xfrm>
            <a:off x="713225" y="1228675"/>
            <a:ext cx="7717500" cy="33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EC45A7"/>
              </a:buClr>
              <a:buSzPts val="1200"/>
              <a:buAutoNum type="arabicPeriod"/>
              <a:defRPr sz="10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7" name="Google Shape;137;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8" name="Google Shape;138;p4"/>
          <p:cNvGrpSpPr/>
          <p:nvPr/>
        </p:nvGrpSpPr>
        <p:grpSpPr>
          <a:xfrm>
            <a:off x="-828549" y="2752866"/>
            <a:ext cx="1770381" cy="1768519"/>
            <a:chOff x="166675" y="1780700"/>
            <a:chExt cx="712800" cy="712050"/>
          </a:xfrm>
        </p:grpSpPr>
        <p:sp>
          <p:nvSpPr>
            <p:cNvPr id="139" name="Google Shape;139;p4"/>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4"/>
          <p:cNvGrpSpPr/>
          <p:nvPr/>
        </p:nvGrpSpPr>
        <p:grpSpPr>
          <a:xfrm>
            <a:off x="6074342" y="4730262"/>
            <a:ext cx="3096337" cy="96586"/>
            <a:chOff x="6040392" y="334012"/>
            <a:chExt cx="3096337" cy="96586"/>
          </a:xfrm>
        </p:grpSpPr>
        <p:sp>
          <p:nvSpPr>
            <p:cNvPr id="146" name="Google Shape;146;p4"/>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1"/>
        <p:cNvGrpSpPr/>
        <p:nvPr/>
      </p:nvGrpSpPr>
      <p:grpSpPr>
        <a:xfrm>
          <a:off x="0" y="0"/>
          <a:ext cx="0" cy="0"/>
          <a:chOff x="0" y="0"/>
          <a:chExt cx="0" cy="0"/>
        </a:xfrm>
      </p:grpSpPr>
      <p:sp>
        <p:nvSpPr>
          <p:cNvPr id="322" name="Google Shape;322;p10"/>
          <p:cNvSpPr/>
          <p:nvPr/>
        </p:nvSpPr>
        <p:spPr>
          <a:xfrm>
            <a:off x="-3000" y="0"/>
            <a:ext cx="9144000" cy="5114100"/>
          </a:xfrm>
          <a:prstGeom prst="rect">
            <a:avLst/>
          </a:prstGeom>
          <a:solidFill>
            <a:srgbClr val="222640">
              <a:alpha val="42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0"/>
          <p:cNvSpPr txBox="1">
            <a:spLocks noGrp="1"/>
          </p:cNvSpPr>
          <p:nvPr>
            <p:ph type="title"/>
          </p:nvPr>
        </p:nvSpPr>
        <p:spPr>
          <a:xfrm>
            <a:off x="713225" y="457175"/>
            <a:ext cx="3341700" cy="1985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atin typeface="Space Mono"/>
                <a:ea typeface="Space Mono"/>
                <a:cs typeface="Space Mono"/>
                <a:sym typeface="Space Mono"/>
              </a:defRPr>
            </a:lvl2pPr>
            <a:lvl3pPr lvl="2">
              <a:spcBef>
                <a:spcPts val="0"/>
              </a:spcBef>
              <a:spcAft>
                <a:spcPts val="0"/>
              </a:spcAft>
              <a:buSzPts val="3000"/>
              <a:buNone/>
              <a:defRPr>
                <a:latin typeface="Space Mono"/>
                <a:ea typeface="Space Mono"/>
                <a:cs typeface="Space Mono"/>
                <a:sym typeface="Space Mono"/>
              </a:defRPr>
            </a:lvl3pPr>
            <a:lvl4pPr lvl="3">
              <a:spcBef>
                <a:spcPts val="0"/>
              </a:spcBef>
              <a:spcAft>
                <a:spcPts val="0"/>
              </a:spcAft>
              <a:buSzPts val="3000"/>
              <a:buNone/>
              <a:defRPr>
                <a:latin typeface="Space Mono"/>
                <a:ea typeface="Space Mono"/>
                <a:cs typeface="Space Mono"/>
                <a:sym typeface="Space Mono"/>
              </a:defRPr>
            </a:lvl4pPr>
            <a:lvl5pPr lvl="4">
              <a:spcBef>
                <a:spcPts val="0"/>
              </a:spcBef>
              <a:spcAft>
                <a:spcPts val="0"/>
              </a:spcAft>
              <a:buSzPts val="3000"/>
              <a:buNone/>
              <a:defRPr>
                <a:latin typeface="Space Mono"/>
                <a:ea typeface="Space Mono"/>
                <a:cs typeface="Space Mono"/>
                <a:sym typeface="Space Mono"/>
              </a:defRPr>
            </a:lvl5pPr>
            <a:lvl6pPr lvl="5">
              <a:spcBef>
                <a:spcPts val="0"/>
              </a:spcBef>
              <a:spcAft>
                <a:spcPts val="0"/>
              </a:spcAft>
              <a:buSzPts val="3000"/>
              <a:buNone/>
              <a:defRPr>
                <a:latin typeface="Space Mono"/>
                <a:ea typeface="Space Mono"/>
                <a:cs typeface="Space Mono"/>
                <a:sym typeface="Space Mono"/>
              </a:defRPr>
            </a:lvl6pPr>
            <a:lvl7pPr lvl="6">
              <a:spcBef>
                <a:spcPts val="0"/>
              </a:spcBef>
              <a:spcAft>
                <a:spcPts val="0"/>
              </a:spcAft>
              <a:buSzPts val="3000"/>
              <a:buNone/>
              <a:defRPr>
                <a:latin typeface="Space Mono"/>
                <a:ea typeface="Space Mono"/>
                <a:cs typeface="Space Mono"/>
                <a:sym typeface="Space Mono"/>
              </a:defRPr>
            </a:lvl7pPr>
            <a:lvl8pPr lvl="7">
              <a:spcBef>
                <a:spcPts val="0"/>
              </a:spcBef>
              <a:spcAft>
                <a:spcPts val="0"/>
              </a:spcAft>
              <a:buSzPts val="3000"/>
              <a:buNone/>
              <a:defRPr>
                <a:latin typeface="Space Mono"/>
                <a:ea typeface="Space Mono"/>
                <a:cs typeface="Space Mono"/>
                <a:sym typeface="Space Mono"/>
              </a:defRPr>
            </a:lvl8pPr>
            <a:lvl9pPr lvl="8">
              <a:spcBef>
                <a:spcPts val="0"/>
              </a:spcBef>
              <a:spcAft>
                <a:spcPts val="0"/>
              </a:spcAft>
              <a:buSzPts val="3000"/>
              <a:buNone/>
              <a:defRPr>
                <a:latin typeface="Space Mono"/>
                <a:ea typeface="Space Mono"/>
                <a:cs typeface="Space Mono"/>
                <a:sym typeface="Space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1">
  <p:cSld name="CUSTOM_2_1">
    <p:spTree>
      <p:nvGrpSpPr>
        <p:cNvPr id="1" name="Shape 404"/>
        <p:cNvGrpSpPr/>
        <p:nvPr/>
      </p:nvGrpSpPr>
      <p:grpSpPr>
        <a:xfrm>
          <a:off x="0" y="0"/>
          <a:ext cx="0" cy="0"/>
          <a:chOff x="0" y="0"/>
          <a:chExt cx="0" cy="0"/>
        </a:xfrm>
      </p:grpSpPr>
      <p:sp>
        <p:nvSpPr>
          <p:cNvPr id="405" name="Google Shape;405;p14"/>
          <p:cNvSpPr txBox="1">
            <a:spLocks noGrp="1"/>
          </p:cNvSpPr>
          <p:nvPr>
            <p:ph type="title"/>
          </p:nvPr>
        </p:nvSpPr>
        <p:spPr>
          <a:xfrm flipH="1">
            <a:off x="3403125" y="3055650"/>
            <a:ext cx="4670700" cy="3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dk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6" name="Google Shape;406;p14"/>
          <p:cNvSpPr txBox="1">
            <a:spLocks noGrp="1"/>
          </p:cNvSpPr>
          <p:nvPr>
            <p:ph type="subTitle" idx="1"/>
          </p:nvPr>
        </p:nvSpPr>
        <p:spPr>
          <a:xfrm flipH="1">
            <a:off x="2562273" y="1302150"/>
            <a:ext cx="5552700" cy="161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07" name="Google Shape;407;p14"/>
          <p:cNvGrpSpPr/>
          <p:nvPr/>
        </p:nvGrpSpPr>
        <p:grpSpPr>
          <a:xfrm>
            <a:off x="617200" y="3017550"/>
            <a:ext cx="1034036" cy="667673"/>
            <a:chOff x="508625" y="3017550"/>
            <a:chExt cx="1034036" cy="667673"/>
          </a:xfrm>
        </p:grpSpPr>
        <p:sp>
          <p:nvSpPr>
            <p:cNvPr id="408" name="Google Shape;408;p14"/>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14"/>
          <p:cNvSpPr/>
          <p:nvPr/>
        </p:nvSpPr>
        <p:spPr>
          <a:xfrm>
            <a:off x="3371763" y="57607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14"/>
          <p:cNvGrpSpPr/>
          <p:nvPr/>
        </p:nvGrpSpPr>
        <p:grpSpPr>
          <a:xfrm>
            <a:off x="-768867" y="410455"/>
            <a:ext cx="2105193" cy="2105193"/>
            <a:chOff x="8125275" y="2967225"/>
            <a:chExt cx="1366476" cy="1366476"/>
          </a:xfrm>
        </p:grpSpPr>
        <p:sp>
          <p:nvSpPr>
            <p:cNvPr id="412" name="Google Shape;412;p14"/>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4"/>
          <p:cNvGrpSpPr/>
          <p:nvPr/>
        </p:nvGrpSpPr>
        <p:grpSpPr>
          <a:xfrm>
            <a:off x="6816575" y="4474163"/>
            <a:ext cx="1532575" cy="205676"/>
            <a:chOff x="4645500" y="3968425"/>
            <a:chExt cx="1532575" cy="205676"/>
          </a:xfrm>
        </p:grpSpPr>
        <p:sp>
          <p:nvSpPr>
            <p:cNvPr id="416" name="Google Shape;416;p14"/>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1111"/>
        <p:cNvGrpSpPr/>
        <p:nvPr/>
      </p:nvGrpSpPr>
      <p:grpSpPr>
        <a:xfrm>
          <a:off x="0" y="0"/>
          <a:ext cx="0" cy="0"/>
          <a:chOff x="0" y="0"/>
          <a:chExt cx="0" cy="0"/>
        </a:xfrm>
      </p:grpSpPr>
      <p:grpSp>
        <p:nvGrpSpPr>
          <p:cNvPr id="1112" name="Google Shape;1112;p39"/>
          <p:cNvGrpSpPr/>
          <p:nvPr/>
        </p:nvGrpSpPr>
        <p:grpSpPr>
          <a:xfrm>
            <a:off x="284150" y="189800"/>
            <a:ext cx="139449" cy="2312225"/>
            <a:chOff x="436550" y="342200"/>
            <a:chExt cx="139449" cy="2312225"/>
          </a:xfrm>
        </p:grpSpPr>
        <p:sp>
          <p:nvSpPr>
            <p:cNvPr id="1113" name="Google Shape;1113;p39"/>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9"/>
          <p:cNvGrpSpPr/>
          <p:nvPr/>
        </p:nvGrpSpPr>
        <p:grpSpPr>
          <a:xfrm>
            <a:off x="0" y="4445938"/>
            <a:ext cx="1957428" cy="109720"/>
            <a:chOff x="0" y="4176650"/>
            <a:chExt cx="1957428" cy="109720"/>
          </a:xfrm>
        </p:grpSpPr>
        <p:sp>
          <p:nvSpPr>
            <p:cNvPr id="1117" name="Google Shape;1117;p39"/>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9"/>
          <p:cNvGrpSpPr/>
          <p:nvPr/>
        </p:nvGrpSpPr>
        <p:grpSpPr>
          <a:xfrm flipH="1">
            <a:off x="6583725" y="3158775"/>
            <a:ext cx="2560275" cy="1391125"/>
            <a:chOff x="-385150" y="3176300"/>
            <a:chExt cx="2560275" cy="1391125"/>
          </a:xfrm>
        </p:grpSpPr>
        <p:sp>
          <p:nvSpPr>
            <p:cNvPr id="1120" name="Google Shape;1120;p3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lt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9"/>
          <p:cNvGrpSpPr/>
          <p:nvPr/>
        </p:nvGrpSpPr>
        <p:grpSpPr>
          <a:xfrm>
            <a:off x="630325" y="4260375"/>
            <a:ext cx="895950" cy="53525"/>
            <a:chOff x="4112025" y="3997975"/>
            <a:chExt cx="895950" cy="53525"/>
          </a:xfrm>
        </p:grpSpPr>
        <p:sp>
          <p:nvSpPr>
            <p:cNvPr id="1123" name="Google Shape;1123;p3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9"/>
          <p:cNvGrpSpPr/>
          <p:nvPr/>
        </p:nvGrpSpPr>
        <p:grpSpPr>
          <a:xfrm rot="-4548949">
            <a:off x="3719034" y="-790023"/>
            <a:ext cx="2105148" cy="2105148"/>
            <a:chOff x="8125275" y="2967225"/>
            <a:chExt cx="1366476" cy="1366476"/>
          </a:xfrm>
        </p:grpSpPr>
        <p:sp>
          <p:nvSpPr>
            <p:cNvPr id="1129" name="Google Shape;1129;p39"/>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39"/>
          <p:cNvSpPr/>
          <p:nvPr/>
        </p:nvSpPr>
        <p:spPr>
          <a:xfrm>
            <a:off x="7109199" y="39030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8_1">
    <p:spTree>
      <p:nvGrpSpPr>
        <p:cNvPr id="1" name="Shape 1133"/>
        <p:cNvGrpSpPr/>
        <p:nvPr/>
      </p:nvGrpSpPr>
      <p:grpSpPr>
        <a:xfrm>
          <a:off x="0" y="0"/>
          <a:ext cx="0" cy="0"/>
          <a:chOff x="0" y="0"/>
          <a:chExt cx="0" cy="0"/>
        </a:xfrm>
      </p:grpSpPr>
      <p:grpSp>
        <p:nvGrpSpPr>
          <p:cNvPr id="1134" name="Google Shape;1134;p40"/>
          <p:cNvGrpSpPr/>
          <p:nvPr/>
        </p:nvGrpSpPr>
        <p:grpSpPr>
          <a:xfrm>
            <a:off x="3144587" y="4118050"/>
            <a:ext cx="521776" cy="1399525"/>
            <a:chOff x="8331250" y="3748200"/>
            <a:chExt cx="521776" cy="1399525"/>
          </a:xfrm>
        </p:grpSpPr>
        <p:sp>
          <p:nvSpPr>
            <p:cNvPr id="1135" name="Google Shape;1135;p40"/>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40"/>
          <p:cNvSpPr/>
          <p:nvPr/>
        </p:nvSpPr>
        <p:spPr>
          <a:xfrm>
            <a:off x="64246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40"/>
          <p:cNvGrpSpPr/>
          <p:nvPr/>
        </p:nvGrpSpPr>
        <p:grpSpPr>
          <a:xfrm>
            <a:off x="6040392" y="4480662"/>
            <a:ext cx="3096337" cy="96586"/>
            <a:chOff x="6040392" y="334012"/>
            <a:chExt cx="3096337" cy="96586"/>
          </a:xfrm>
        </p:grpSpPr>
        <p:sp>
          <p:nvSpPr>
            <p:cNvPr id="1139" name="Google Shape;1139;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0"/>
          <p:cNvGrpSpPr/>
          <p:nvPr/>
        </p:nvGrpSpPr>
        <p:grpSpPr>
          <a:xfrm>
            <a:off x="-261824" y="1687491"/>
            <a:ext cx="1770381" cy="1768519"/>
            <a:chOff x="166675" y="1780700"/>
            <a:chExt cx="712800" cy="712050"/>
          </a:xfrm>
        </p:grpSpPr>
        <p:sp>
          <p:nvSpPr>
            <p:cNvPr id="1142" name="Google Shape;1142;p40"/>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0"/>
          <p:cNvGrpSpPr/>
          <p:nvPr/>
        </p:nvGrpSpPr>
        <p:grpSpPr>
          <a:xfrm>
            <a:off x="373525" y="329114"/>
            <a:ext cx="1468465" cy="620362"/>
            <a:chOff x="2156900" y="1398050"/>
            <a:chExt cx="763275" cy="322450"/>
          </a:xfrm>
        </p:grpSpPr>
        <p:sp>
          <p:nvSpPr>
            <p:cNvPr id="1149" name="Google Shape;1149;p40"/>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0"/>
          <p:cNvGrpSpPr/>
          <p:nvPr/>
        </p:nvGrpSpPr>
        <p:grpSpPr>
          <a:xfrm>
            <a:off x="6040392" y="949487"/>
            <a:ext cx="3096337" cy="96586"/>
            <a:chOff x="6040392" y="334012"/>
            <a:chExt cx="3096337" cy="96586"/>
          </a:xfrm>
        </p:grpSpPr>
        <p:sp>
          <p:nvSpPr>
            <p:cNvPr id="1178" name="Google Shape;1178;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0"/>
          <p:cNvGrpSpPr/>
          <p:nvPr/>
        </p:nvGrpSpPr>
        <p:grpSpPr>
          <a:xfrm>
            <a:off x="6336528" y="1104362"/>
            <a:ext cx="521493" cy="96586"/>
            <a:chOff x="4342567" y="4452512"/>
            <a:chExt cx="521493" cy="96586"/>
          </a:xfrm>
        </p:grpSpPr>
        <p:sp>
          <p:nvSpPr>
            <p:cNvPr id="1181" name="Google Shape;1181;p4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Audiowide"/>
              <a:buNone/>
              <a:defRPr sz="3000" b="1">
                <a:solidFill>
                  <a:schemeClr val="lt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pace Mono"/>
              <a:buChar char="●"/>
              <a:defRPr sz="1800">
                <a:solidFill>
                  <a:schemeClr val="lt1"/>
                </a:solidFill>
                <a:latin typeface="Space Mono"/>
                <a:ea typeface="Space Mono"/>
                <a:cs typeface="Space Mono"/>
                <a:sym typeface="Space Mono"/>
              </a:defRPr>
            </a:lvl1pPr>
            <a:lvl2pPr marL="914400" lvl="1"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2pPr>
            <a:lvl3pPr marL="1371600" lvl="2"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3pPr>
            <a:lvl4pPr marL="1828800" lvl="3"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4pPr>
            <a:lvl5pPr marL="2286000" lvl="4"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5pPr>
            <a:lvl6pPr marL="2743200" lvl="5"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6pPr>
            <a:lvl7pPr marL="3200400" lvl="6"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7pPr>
            <a:lvl8pPr marL="3657600" lvl="7"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8pPr>
            <a:lvl9pPr marL="4114800" lvl="8"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6" r:id="rId2"/>
    <p:sldLayoutId id="2147483658" r:id="rId3"/>
    <p:sldLayoutId id="2147483660" r:id="rId4"/>
    <p:sldLayoutId id="2147483685" r:id="rId5"/>
    <p:sldLayoutId id="214748368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5"/>
        <p:cNvGrpSpPr/>
        <p:nvPr/>
      </p:nvGrpSpPr>
      <p:grpSpPr>
        <a:xfrm>
          <a:off x="0" y="0"/>
          <a:ext cx="0" cy="0"/>
          <a:chOff x="0" y="0"/>
          <a:chExt cx="0" cy="0"/>
        </a:xfrm>
      </p:grpSpPr>
      <p:grpSp>
        <p:nvGrpSpPr>
          <p:cNvPr id="1796" name="Google Shape;1796;p71"/>
          <p:cNvGrpSpPr/>
          <p:nvPr/>
        </p:nvGrpSpPr>
        <p:grpSpPr>
          <a:xfrm>
            <a:off x="525826" y="431616"/>
            <a:ext cx="3730321" cy="1909250"/>
            <a:chOff x="560325" y="257175"/>
            <a:chExt cx="3893601" cy="2443512"/>
          </a:xfrm>
        </p:grpSpPr>
        <p:sp>
          <p:nvSpPr>
            <p:cNvPr id="1797" name="Google Shape;1797;p71"/>
            <p:cNvSpPr/>
            <p:nvPr/>
          </p:nvSpPr>
          <p:spPr>
            <a:xfrm>
              <a:off x="713275" y="420950"/>
              <a:ext cx="3546900" cy="2085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560325" y="2442813"/>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rot="10800000">
              <a:off x="4195875"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71"/>
          <p:cNvSpPr txBox="1">
            <a:spLocks noGrp="1"/>
          </p:cNvSpPr>
          <p:nvPr>
            <p:ph type="title"/>
          </p:nvPr>
        </p:nvSpPr>
        <p:spPr>
          <a:xfrm>
            <a:off x="672362" y="503278"/>
            <a:ext cx="3366406" cy="1985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dirty="0">
                <a:solidFill>
                  <a:schemeClr val="lt1"/>
                </a:solidFill>
              </a:rPr>
              <a:t>C</a:t>
            </a:r>
            <a:r>
              <a:rPr lang="en" sz="3600" dirty="0">
                <a:solidFill>
                  <a:schemeClr val="lt1"/>
                </a:solidFill>
              </a:rPr>
              <a:t>rud imagen C#</a:t>
            </a:r>
            <a:br>
              <a:rPr lang="en" sz="3600" dirty="0">
                <a:solidFill>
                  <a:schemeClr val="lt1"/>
                </a:solidFill>
              </a:rPr>
            </a:br>
            <a:r>
              <a:rPr lang="en" sz="3200" dirty="0">
                <a:solidFill>
                  <a:schemeClr val="lt1"/>
                </a:solidFill>
              </a:rPr>
              <a:t>Ronald Tellez</a:t>
            </a:r>
            <a:br>
              <a:rPr lang="en" sz="3600" dirty="0">
                <a:solidFill>
                  <a:schemeClr val="lt1"/>
                </a:solidFill>
              </a:rPr>
            </a:br>
            <a:endParaRPr sz="3600" dirty="0">
              <a:solidFill>
                <a:schemeClr val="lt1"/>
              </a:solidFill>
            </a:endParaRPr>
          </a:p>
        </p:txBody>
      </p:sp>
      <p:grpSp>
        <p:nvGrpSpPr>
          <p:cNvPr id="1801" name="Google Shape;1801;p71"/>
          <p:cNvGrpSpPr/>
          <p:nvPr/>
        </p:nvGrpSpPr>
        <p:grpSpPr>
          <a:xfrm>
            <a:off x="-385150" y="3176300"/>
            <a:ext cx="2560275" cy="1391125"/>
            <a:chOff x="-385150" y="3176300"/>
            <a:chExt cx="2560275" cy="1391125"/>
          </a:xfrm>
        </p:grpSpPr>
        <p:sp>
          <p:nvSpPr>
            <p:cNvPr id="1802" name="Google Shape;1802;p7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71"/>
          <p:cNvGrpSpPr/>
          <p:nvPr/>
        </p:nvGrpSpPr>
        <p:grpSpPr>
          <a:xfrm>
            <a:off x="2038750" y="2814363"/>
            <a:ext cx="895950" cy="53525"/>
            <a:chOff x="4112025" y="3997975"/>
            <a:chExt cx="895950" cy="53525"/>
          </a:xfrm>
        </p:grpSpPr>
        <p:sp>
          <p:nvSpPr>
            <p:cNvPr id="1805" name="Google Shape;1805;p7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71"/>
          <p:cNvGrpSpPr/>
          <p:nvPr/>
        </p:nvGrpSpPr>
        <p:grpSpPr>
          <a:xfrm rot="4677510">
            <a:off x="3774914" y="3514821"/>
            <a:ext cx="2105190" cy="2105190"/>
            <a:chOff x="8125275" y="2967225"/>
            <a:chExt cx="1366476" cy="1366476"/>
          </a:xfrm>
        </p:grpSpPr>
        <p:sp>
          <p:nvSpPr>
            <p:cNvPr id="1811" name="Google Shape;1811;p7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1"/>
          <p:cNvGrpSpPr/>
          <p:nvPr/>
        </p:nvGrpSpPr>
        <p:grpSpPr>
          <a:xfrm>
            <a:off x="5749900" y="656500"/>
            <a:ext cx="1532575" cy="205676"/>
            <a:chOff x="4645500" y="3968425"/>
            <a:chExt cx="1532575" cy="205676"/>
          </a:xfrm>
        </p:grpSpPr>
        <p:sp>
          <p:nvSpPr>
            <p:cNvPr id="1815" name="Google Shape;1815;p71"/>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71"/>
          <p:cNvGrpSpPr/>
          <p:nvPr/>
        </p:nvGrpSpPr>
        <p:grpSpPr>
          <a:xfrm>
            <a:off x="1064900" y="3934188"/>
            <a:ext cx="1034036" cy="667673"/>
            <a:chOff x="508625" y="3017550"/>
            <a:chExt cx="1034036" cy="667673"/>
          </a:xfrm>
        </p:grpSpPr>
        <p:sp>
          <p:nvSpPr>
            <p:cNvPr id="1826" name="Google Shape;1826;p7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71"/>
          <p:cNvGrpSpPr/>
          <p:nvPr/>
        </p:nvGrpSpPr>
        <p:grpSpPr>
          <a:xfrm>
            <a:off x="8361050" y="656500"/>
            <a:ext cx="139449" cy="2312225"/>
            <a:chOff x="436550" y="342200"/>
            <a:chExt cx="139449" cy="2312225"/>
          </a:xfrm>
        </p:grpSpPr>
        <p:sp>
          <p:nvSpPr>
            <p:cNvPr id="1829" name="Google Shape;1829;p7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a:extLst>
              <a:ext uri="{FF2B5EF4-FFF2-40B4-BE49-F238E27FC236}">
                <a16:creationId xmlns:a16="http://schemas.microsoft.com/office/drawing/2014/main" id="{3257EC9F-C30E-4203-8BAB-33E5C9581BE6}"/>
              </a:ext>
            </a:extLst>
          </p:cNvPr>
          <p:cNvPicPr>
            <a:picLocks noChangeAspect="1"/>
          </p:cNvPicPr>
          <p:nvPr/>
        </p:nvPicPr>
        <p:blipFill rotWithShape="1">
          <a:blip r:embed="rId3"/>
          <a:srcRect l="19462" t="10256" r="19770" b="14393"/>
          <a:stretch/>
        </p:blipFill>
        <p:spPr>
          <a:xfrm>
            <a:off x="1939669" y="1030186"/>
            <a:ext cx="4743168" cy="3308209"/>
          </a:xfrm>
          <a:prstGeom prst="rect">
            <a:avLst/>
          </a:prstGeom>
        </p:spPr>
      </p:pic>
      <p:sp>
        <p:nvSpPr>
          <p:cNvPr id="7" name="CuadroTexto 6">
            <a:extLst>
              <a:ext uri="{FF2B5EF4-FFF2-40B4-BE49-F238E27FC236}">
                <a16:creationId xmlns:a16="http://schemas.microsoft.com/office/drawing/2014/main" id="{30B2D9F1-7B5E-4455-A2AC-7398A823B3B7}"/>
              </a:ext>
            </a:extLst>
          </p:cNvPr>
          <p:cNvSpPr txBox="1"/>
          <p:nvPr/>
        </p:nvSpPr>
        <p:spPr>
          <a:xfrm>
            <a:off x="6822830" y="1986974"/>
            <a:ext cx="2032781" cy="1169551"/>
          </a:xfrm>
          <a:prstGeom prst="rect">
            <a:avLst/>
          </a:prstGeom>
          <a:noFill/>
        </p:spPr>
        <p:txBody>
          <a:bodyPr wrap="square" rtlCol="0">
            <a:spAutoFit/>
          </a:bodyPr>
          <a:lstStyle/>
          <a:p>
            <a:r>
              <a:rPr lang="es-ES" dirty="0">
                <a:solidFill>
                  <a:schemeClr val="bg1"/>
                </a:solidFill>
              </a:rPr>
              <a:t>El nombre de la clase la llamaremos ApplicationDbContext después de eso le damos agregar</a:t>
            </a:r>
            <a:endParaRPr lang="es-CO" dirty="0">
              <a:solidFill>
                <a:schemeClr val="bg1"/>
              </a:solidFill>
            </a:endParaRPr>
          </a:p>
        </p:txBody>
      </p:sp>
    </p:spTree>
    <p:extLst>
      <p:ext uri="{BB962C8B-B14F-4D97-AF65-F5344CB8AC3E}">
        <p14:creationId xmlns:p14="http://schemas.microsoft.com/office/powerpoint/2010/main" val="146277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a:extLst>
              <a:ext uri="{FF2B5EF4-FFF2-40B4-BE49-F238E27FC236}">
                <a16:creationId xmlns:a16="http://schemas.microsoft.com/office/drawing/2014/main" id="{2797F843-E83A-42DA-8375-CE3CFBA8FAEB}"/>
              </a:ext>
            </a:extLst>
          </p:cNvPr>
          <p:cNvPicPr>
            <a:picLocks noChangeAspect="1"/>
          </p:cNvPicPr>
          <p:nvPr/>
        </p:nvPicPr>
        <p:blipFill rotWithShape="1">
          <a:blip r:embed="rId3"/>
          <a:srcRect t="8068" r="24769" b="47898"/>
          <a:stretch/>
        </p:blipFill>
        <p:spPr>
          <a:xfrm>
            <a:off x="1765495" y="1118381"/>
            <a:ext cx="6879102" cy="2264899"/>
          </a:xfrm>
          <a:prstGeom prst="rect">
            <a:avLst/>
          </a:prstGeom>
        </p:spPr>
      </p:pic>
      <p:sp>
        <p:nvSpPr>
          <p:cNvPr id="7" name="Flecha: hacia la izquierda 6">
            <a:extLst>
              <a:ext uri="{FF2B5EF4-FFF2-40B4-BE49-F238E27FC236}">
                <a16:creationId xmlns:a16="http://schemas.microsoft.com/office/drawing/2014/main" id="{BD709CDE-8641-4B83-9FFA-F5E6D07BB246}"/>
              </a:ext>
            </a:extLst>
          </p:cNvPr>
          <p:cNvSpPr/>
          <p:nvPr/>
        </p:nvSpPr>
        <p:spPr>
          <a:xfrm>
            <a:off x="4733601" y="2155873"/>
            <a:ext cx="449672" cy="189914"/>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hacia la izquierda 11">
            <a:extLst>
              <a:ext uri="{FF2B5EF4-FFF2-40B4-BE49-F238E27FC236}">
                <a16:creationId xmlns:a16="http://schemas.microsoft.com/office/drawing/2014/main" id="{F975E86C-ADA9-401B-AADB-C57FFE595FBB}"/>
              </a:ext>
            </a:extLst>
          </p:cNvPr>
          <p:cNvSpPr/>
          <p:nvPr/>
        </p:nvSpPr>
        <p:spPr>
          <a:xfrm rot="8752265">
            <a:off x="3760586" y="2367001"/>
            <a:ext cx="449672" cy="189914"/>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hacia la izquierda 12">
            <a:extLst>
              <a:ext uri="{FF2B5EF4-FFF2-40B4-BE49-F238E27FC236}">
                <a16:creationId xmlns:a16="http://schemas.microsoft.com/office/drawing/2014/main" id="{87F77D7E-BED0-45EF-A255-BF42E6D7E71B}"/>
              </a:ext>
            </a:extLst>
          </p:cNvPr>
          <p:cNvSpPr/>
          <p:nvPr/>
        </p:nvSpPr>
        <p:spPr>
          <a:xfrm>
            <a:off x="5509669" y="2571750"/>
            <a:ext cx="449672" cy="189914"/>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438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1A073020-16AC-4A0E-9451-B2CFB1480A0C}"/>
              </a:ext>
            </a:extLst>
          </p:cNvPr>
          <p:cNvPicPr>
            <a:picLocks noChangeAspect="1"/>
          </p:cNvPicPr>
          <p:nvPr/>
        </p:nvPicPr>
        <p:blipFill rotWithShape="1">
          <a:blip r:embed="rId3"/>
          <a:srcRect l="1616" t="6838" r="21385" b="41060"/>
          <a:stretch/>
        </p:blipFill>
        <p:spPr>
          <a:xfrm>
            <a:off x="1744394" y="1294227"/>
            <a:ext cx="6745458" cy="2567453"/>
          </a:xfrm>
          <a:prstGeom prst="rect">
            <a:avLst/>
          </a:prstGeom>
        </p:spPr>
      </p:pic>
      <p:sp>
        <p:nvSpPr>
          <p:cNvPr id="4" name="CuadroTexto 3">
            <a:extLst>
              <a:ext uri="{FF2B5EF4-FFF2-40B4-BE49-F238E27FC236}">
                <a16:creationId xmlns:a16="http://schemas.microsoft.com/office/drawing/2014/main" id="{9CB211C4-7585-4A55-BF70-D5ECA0ADE837}"/>
              </a:ext>
            </a:extLst>
          </p:cNvPr>
          <p:cNvSpPr txBox="1"/>
          <p:nvPr/>
        </p:nvSpPr>
        <p:spPr>
          <a:xfrm>
            <a:off x="1793631" y="119575"/>
            <a:ext cx="5078437" cy="400110"/>
          </a:xfrm>
          <a:prstGeom prst="rect">
            <a:avLst/>
          </a:prstGeom>
          <a:noFill/>
        </p:spPr>
        <p:txBody>
          <a:bodyPr wrap="square" rtlCol="0">
            <a:spAutoFit/>
          </a:bodyPr>
          <a:lstStyle/>
          <a:p>
            <a:r>
              <a:rPr lang="es-ES" sz="1800" dirty="0">
                <a:solidFill>
                  <a:schemeClr val="bg1"/>
                </a:solidFill>
              </a:rPr>
              <a:t>Creamos la clase en el </a:t>
            </a:r>
            <a:r>
              <a:rPr lang="es-ES" sz="2000" dirty="0">
                <a:solidFill>
                  <a:schemeClr val="bg1"/>
                </a:solidFill>
              </a:rPr>
              <a:t>ApplicationDbContext</a:t>
            </a:r>
            <a:endParaRPr lang="es-CO" sz="1800" dirty="0">
              <a:solidFill>
                <a:schemeClr val="bg1"/>
              </a:solidFill>
            </a:endParaRPr>
          </a:p>
        </p:txBody>
      </p:sp>
    </p:spTree>
    <p:extLst>
      <p:ext uri="{BB962C8B-B14F-4D97-AF65-F5344CB8AC3E}">
        <p14:creationId xmlns:p14="http://schemas.microsoft.com/office/powerpoint/2010/main" val="3575788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F61DEC07-20AF-458C-ACBC-EBE0BC9A224C}"/>
              </a:ext>
            </a:extLst>
          </p:cNvPr>
          <p:cNvPicPr>
            <a:picLocks noChangeAspect="1"/>
          </p:cNvPicPr>
          <p:nvPr/>
        </p:nvPicPr>
        <p:blipFill rotWithShape="1">
          <a:blip r:embed="rId3"/>
          <a:srcRect l="6537" t="25573" r="38539" b="27111"/>
          <a:stretch/>
        </p:blipFill>
        <p:spPr>
          <a:xfrm>
            <a:off x="1800170" y="1125415"/>
            <a:ext cx="5768248" cy="3305908"/>
          </a:xfrm>
          <a:prstGeom prst="rect">
            <a:avLst/>
          </a:prstGeom>
        </p:spPr>
      </p:pic>
      <p:sp>
        <p:nvSpPr>
          <p:cNvPr id="4" name="Flecha: hacia la izquierda 3">
            <a:extLst>
              <a:ext uri="{FF2B5EF4-FFF2-40B4-BE49-F238E27FC236}">
                <a16:creationId xmlns:a16="http://schemas.microsoft.com/office/drawing/2014/main" id="{C63D9B63-B51D-414F-A30B-4006ECC51E9F}"/>
              </a:ext>
            </a:extLst>
          </p:cNvPr>
          <p:cNvSpPr/>
          <p:nvPr/>
        </p:nvSpPr>
        <p:spPr>
          <a:xfrm>
            <a:off x="3291841" y="2624504"/>
            <a:ext cx="365265" cy="211015"/>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hacia la izquierda 8">
            <a:extLst>
              <a:ext uri="{FF2B5EF4-FFF2-40B4-BE49-F238E27FC236}">
                <a16:creationId xmlns:a16="http://schemas.microsoft.com/office/drawing/2014/main" id="{49F88C07-6D59-42D1-A6FF-8B9F7544B7A9}"/>
              </a:ext>
            </a:extLst>
          </p:cNvPr>
          <p:cNvSpPr/>
          <p:nvPr/>
        </p:nvSpPr>
        <p:spPr>
          <a:xfrm>
            <a:off x="4407839" y="2794195"/>
            <a:ext cx="365265" cy="211015"/>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C5F1E45F-B6A0-4C30-9C90-3874AA92BCFF}"/>
              </a:ext>
            </a:extLst>
          </p:cNvPr>
          <p:cNvSpPr txBox="1"/>
          <p:nvPr/>
        </p:nvSpPr>
        <p:spPr>
          <a:xfrm>
            <a:off x="7568418" y="1615333"/>
            <a:ext cx="1461600" cy="1477328"/>
          </a:xfrm>
          <a:prstGeom prst="rect">
            <a:avLst/>
          </a:prstGeom>
          <a:noFill/>
        </p:spPr>
        <p:txBody>
          <a:bodyPr wrap="square" rtlCol="0">
            <a:spAutoFit/>
          </a:bodyPr>
          <a:lstStyle/>
          <a:p>
            <a:r>
              <a:rPr lang="es-ES" sz="1800" dirty="0">
                <a:solidFill>
                  <a:schemeClr val="bg1"/>
                </a:solidFill>
              </a:rPr>
              <a:t>Aquí llamamos al modelo que seria usuario</a:t>
            </a:r>
            <a:endParaRPr lang="es-CO" sz="1800" dirty="0">
              <a:solidFill>
                <a:schemeClr val="bg1"/>
              </a:solidFill>
            </a:endParaRPr>
          </a:p>
        </p:txBody>
      </p:sp>
    </p:spTree>
    <p:extLst>
      <p:ext uri="{BB962C8B-B14F-4D97-AF65-F5344CB8AC3E}">
        <p14:creationId xmlns:p14="http://schemas.microsoft.com/office/powerpoint/2010/main" val="84016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6A185641-10B9-402A-B01F-1B5E9CD8FCA0}"/>
              </a:ext>
            </a:extLst>
          </p:cNvPr>
          <p:cNvSpPr txBox="1"/>
          <p:nvPr/>
        </p:nvSpPr>
        <p:spPr>
          <a:xfrm>
            <a:off x="2567848" y="70339"/>
            <a:ext cx="4529796" cy="461665"/>
          </a:xfrm>
          <a:prstGeom prst="rect">
            <a:avLst/>
          </a:prstGeom>
          <a:noFill/>
        </p:spPr>
        <p:txBody>
          <a:bodyPr wrap="square" rtlCol="0">
            <a:spAutoFit/>
          </a:bodyPr>
          <a:lstStyle/>
          <a:p>
            <a:r>
              <a:rPr lang="es-ES" sz="2400" dirty="0">
                <a:solidFill>
                  <a:schemeClr val="bg1"/>
                </a:solidFill>
              </a:rPr>
              <a:t>Conexión con la base de datos</a:t>
            </a:r>
            <a:endParaRPr lang="es-CO" sz="2400" dirty="0">
              <a:solidFill>
                <a:schemeClr val="bg1"/>
              </a:solidFill>
            </a:endParaRPr>
          </a:p>
        </p:txBody>
      </p:sp>
      <p:pic>
        <p:nvPicPr>
          <p:cNvPr id="4" name="Imagen 3">
            <a:extLst>
              <a:ext uri="{FF2B5EF4-FFF2-40B4-BE49-F238E27FC236}">
                <a16:creationId xmlns:a16="http://schemas.microsoft.com/office/drawing/2014/main" id="{940043A2-ED42-42FF-A135-4AA017383A7F}"/>
              </a:ext>
            </a:extLst>
          </p:cNvPr>
          <p:cNvPicPr>
            <a:picLocks noChangeAspect="1"/>
          </p:cNvPicPr>
          <p:nvPr/>
        </p:nvPicPr>
        <p:blipFill rotWithShape="1">
          <a:blip r:embed="rId3"/>
          <a:srcRect l="76528" t="6291" b="45299"/>
          <a:stretch/>
        </p:blipFill>
        <p:spPr>
          <a:xfrm>
            <a:off x="2426676" y="1097280"/>
            <a:ext cx="2757269" cy="3198763"/>
          </a:xfrm>
          <a:prstGeom prst="rect">
            <a:avLst/>
          </a:prstGeom>
        </p:spPr>
      </p:pic>
      <p:sp>
        <p:nvSpPr>
          <p:cNvPr id="9" name="Flecha: hacia la izquierda 8">
            <a:extLst>
              <a:ext uri="{FF2B5EF4-FFF2-40B4-BE49-F238E27FC236}">
                <a16:creationId xmlns:a16="http://schemas.microsoft.com/office/drawing/2014/main" id="{B49471AF-489D-4810-84C5-15F69BC8A021}"/>
              </a:ext>
            </a:extLst>
          </p:cNvPr>
          <p:cNvSpPr/>
          <p:nvPr/>
        </p:nvSpPr>
        <p:spPr>
          <a:xfrm>
            <a:off x="4042574" y="3293597"/>
            <a:ext cx="365265" cy="211015"/>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id="{DD34BDF4-04A6-4461-B507-0C630272C448}"/>
              </a:ext>
            </a:extLst>
          </p:cNvPr>
          <p:cNvSpPr txBox="1"/>
          <p:nvPr/>
        </p:nvSpPr>
        <p:spPr>
          <a:xfrm>
            <a:off x="5352757" y="2084586"/>
            <a:ext cx="2482948" cy="830997"/>
          </a:xfrm>
          <a:prstGeom prst="rect">
            <a:avLst/>
          </a:prstGeom>
          <a:noFill/>
        </p:spPr>
        <p:txBody>
          <a:bodyPr wrap="square" rtlCol="0">
            <a:spAutoFit/>
          </a:bodyPr>
          <a:lstStyle/>
          <a:p>
            <a:r>
              <a:rPr lang="es-ES" sz="2400" dirty="0">
                <a:solidFill>
                  <a:schemeClr val="bg1"/>
                </a:solidFill>
              </a:rPr>
              <a:t>Damos clic en </a:t>
            </a:r>
            <a:r>
              <a:rPr lang="es-ES" sz="2400" dirty="0" err="1">
                <a:solidFill>
                  <a:schemeClr val="bg1"/>
                </a:solidFill>
              </a:rPr>
              <a:t>appsettings.json</a:t>
            </a:r>
            <a:endParaRPr lang="es-CO" sz="2400" dirty="0">
              <a:solidFill>
                <a:schemeClr val="bg1"/>
              </a:solidFill>
            </a:endParaRPr>
          </a:p>
        </p:txBody>
      </p:sp>
    </p:spTree>
    <p:extLst>
      <p:ext uri="{BB962C8B-B14F-4D97-AF65-F5344CB8AC3E}">
        <p14:creationId xmlns:p14="http://schemas.microsoft.com/office/powerpoint/2010/main" val="159497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a:extLst>
              <a:ext uri="{FF2B5EF4-FFF2-40B4-BE49-F238E27FC236}">
                <a16:creationId xmlns:a16="http://schemas.microsoft.com/office/drawing/2014/main" id="{4DCAC861-4461-4E81-BFE6-8D52AC3192F3}"/>
              </a:ext>
            </a:extLst>
          </p:cNvPr>
          <p:cNvPicPr>
            <a:picLocks noChangeAspect="1"/>
          </p:cNvPicPr>
          <p:nvPr/>
        </p:nvPicPr>
        <p:blipFill rotWithShape="1">
          <a:blip r:embed="rId3"/>
          <a:srcRect t="9847" r="62538" b="62529"/>
          <a:stretch/>
        </p:blipFill>
        <p:spPr>
          <a:xfrm>
            <a:off x="1913206" y="1209820"/>
            <a:ext cx="5206053" cy="2715065"/>
          </a:xfrm>
          <a:prstGeom prst="rect">
            <a:avLst/>
          </a:prstGeom>
        </p:spPr>
      </p:pic>
      <p:sp>
        <p:nvSpPr>
          <p:cNvPr id="7" name="Rectángulo 6">
            <a:extLst>
              <a:ext uri="{FF2B5EF4-FFF2-40B4-BE49-F238E27FC236}">
                <a16:creationId xmlns:a16="http://schemas.microsoft.com/office/drawing/2014/main" id="{3268255C-B0F4-4BF7-9F6B-466FAAF4E217}"/>
              </a:ext>
            </a:extLst>
          </p:cNvPr>
          <p:cNvSpPr/>
          <p:nvPr/>
        </p:nvSpPr>
        <p:spPr>
          <a:xfrm>
            <a:off x="3207434" y="1617785"/>
            <a:ext cx="3481754" cy="1899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61346E3-5616-4543-92CB-C0E296761C69}"/>
              </a:ext>
            </a:extLst>
          </p:cNvPr>
          <p:cNvSpPr txBox="1"/>
          <p:nvPr/>
        </p:nvSpPr>
        <p:spPr>
          <a:xfrm>
            <a:off x="7315199" y="1674056"/>
            <a:ext cx="1505243" cy="1169551"/>
          </a:xfrm>
          <a:prstGeom prst="rect">
            <a:avLst/>
          </a:prstGeom>
          <a:noFill/>
        </p:spPr>
        <p:txBody>
          <a:bodyPr wrap="square" rtlCol="0">
            <a:spAutoFit/>
          </a:bodyPr>
          <a:lstStyle/>
          <a:p>
            <a:r>
              <a:rPr lang="es-ES" dirty="0">
                <a:solidFill>
                  <a:schemeClr val="bg1"/>
                </a:solidFill>
              </a:rPr>
              <a:t>Aquí implementamos la siguiente cadena de código</a:t>
            </a:r>
            <a:endParaRPr lang="es-CO" dirty="0">
              <a:solidFill>
                <a:schemeClr val="bg1"/>
              </a:solidFill>
            </a:endParaRPr>
          </a:p>
        </p:txBody>
      </p:sp>
    </p:spTree>
    <p:extLst>
      <p:ext uri="{BB962C8B-B14F-4D97-AF65-F5344CB8AC3E}">
        <p14:creationId xmlns:p14="http://schemas.microsoft.com/office/powerpoint/2010/main" val="174285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CEE448F1-73A1-4DA6-AC18-DB43F8516E55}"/>
              </a:ext>
            </a:extLst>
          </p:cNvPr>
          <p:cNvSpPr txBox="1"/>
          <p:nvPr/>
        </p:nvSpPr>
        <p:spPr>
          <a:xfrm>
            <a:off x="2391508" y="1540412"/>
            <a:ext cx="6126480" cy="2031325"/>
          </a:xfrm>
          <a:prstGeom prst="rect">
            <a:avLst/>
          </a:prstGeom>
          <a:noFill/>
        </p:spPr>
        <p:txBody>
          <a:bodyPr wrap="square" rtlCol="0">
            <a:spAutoFit/>
          </a:bodyPr>
          <a:lstStyle/>
          <a:p>
            <a:r>
              <a:rPr lang="es-CO" sz="1800" dirty="0">
                <a:solidFill>
                  <a:schemeClr val="bg1"/>
                </a:solidFill>
                <a:latin typeface="Consolas" panose="020B0609020204030204" pitchFamily="49" charset="0"/>
              </a:rPr>
              <a:t>{</a:t>
            </a:r>
          </a:p>
          <a:p>
            <a:r>
              <a:rPr lang="es-CO" sz="1800" dirty="0">
                <a:solidFill>
                  <a:schemeClr val="bg1"/>
                </a:solidFill>
                <a:latin typeface="Consolas" panose="020B0609020204030204" pitchFamily="49" charset="0"/>
              </a:rPr>
              <a:t>  "ConnectionStrings": {</a:t>
            </a:r>
          </a:p>
          <a:p>
            <a:r>
              <a:rPr lang="es-CO" sz="1800" dirty="0">
                <a:solidFill>
                  <a:schemeClr val="bg1"/>
                </a:solidFill>
                <a:latin typeface="Consolas" panose="020B0609020204030204" pitchFamily="49" charset="0"/>
              </a:rPr>
              <a:t>    "DefaultConnection": "Server=(localdb)\\mssqllocaldb;Database=CrudUsuarios;Trusted_Connection=True;MultipleActiveResultSets=true"</a:t>
            </a:r>
          </a:p>
          <a:p>
            <a:r>
              <a:rPr lang="es-CO" sz="1800" dirty="0">
                <a:solidFill>
                  <a:schemeClr val="bg1"/>
                </a:solidFill>
                <a:latin typeface="Consolas" panose="020B0609020204030204" pitchFamily="49" charset="0"/>
              </a:rPr>
              <a:t>  },</a:t>
            </a:r>
            <a:endParaRPr lang="es-CO" dirty="0">
              <a:solidFill>
                <a:schemeClr val="bg1"/>
              </a:solidFill>
            </a:endParaRPr>
          </a:p>
        </p:txBody>
      </p:sp>
    </p:spTree>
    <p:extLst>
      <p:ext uri="{BB962C8B-B14F-4D97-AF65-F5344CB8AC3E}">
        <p14:creationId xmlns:p14="http://schemas.microsoft.com/office/powerpoint/2010/main" val="98267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E84011C7-D4BB-4F28-859F-ED8309D5885B}"/>
              </a:ext>
            </a:extLst>
          </p:cNvPr>
          <p:cNvPicPr>
            <a:picLocks noChangeAspect="1"/>
          </p:cNvPicPr>
          <p:nvPr/>
        </p:nvPicPr>
        <p:blipFill rotWithShape="1">
          <a:blip r:embed="rId3"/>
          <a:srcRect l="3154" t="10393" r="615" b="42563"/>
          <a:stretch/>
        </p:blipFill>
        <p:spPr>
          <a:xfrm>
            <a:off x="1853912" y="942536"/>
            <a:ext cx="6720346" cy="3242602"/>
          </a:xfrm>
          <a:prstGeom prst="rect">
            <a:avLst/>
          </a:prstGeom>
        </p:spPr>
      </p:pic>
      <p:sp>
        <p:nvSpPr>
          <p:cNvPr id="4" name="Flecha: hacia la izquierda 3">
            <a:extLst>
              <a:ext uri="{FF2B5EF4-FFF2-40B4-BE49-F238E27FC236}">
                <a16:creationId xmlns:a16="http://schemas.microsoft.com/office/drawing/2014/main" id="{EBAD2866-D807-4637-9FE8-6B5C64E508CC}"/>
              </a:ext>
            </a:extLst>
          </p:cNvPr>
          <p:cNvSpPr/>
          <p:nvPr/>
        </p:nvSpPr>
        <p:spPr>
          <a:xfrm>
            <a:off x="7716129" y="3242603"/>
            <a:ext cx="583809" cy="274320"/>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EFCCBCE9-978C-4684-85F8-D571125ECF34}"/>
              </a:ext>
            </a:extLst>
          </p:cNvPr>
          <p:cNvSpPr/>
          <p:nvPr/>
        </p:nvSpPr>
        <p:spPr>
          <a:xfrm>
            <a:off x="2637692" y="3284806"/>
            <a:ext cx="2095909" cy="1828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13112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C334B9F8-B8FF-49C8-9AF6-D513598456DE}"/>
              </a:ext>
            </a:extLst>
          </p:cNvPr>
          <p:cNvSpPr txBox="1"/>
          <p:nvPr/>
        </p:nvSpPr>
        <p:spPr>
          <a:xfrm>
            <a:off x="2574388" y="1350498"/>
            <a:ext cx="5212080" cy="2400657"/>
          </a:xfrm>
          <a:prstGeom prst="rect">
            <a:avLst/>
          </a:prstGeom>
          <a:noFill/>
        </p:spPr>
        <p:txBody>
          <a:bodyPr wrap="square" rtlCol="0">
            <a:spAutoFit/>
          </a:bodyPr>
          <a:lstStyle/>
          <a:p>
            <a:r>
              <a:rPr lang="es-ES" dirty="0">
                <a:solidFill>
                  <a:schemeClr val="bg1"/>
                </a:solidFill>
              </a:rPr>
              <a:t>Seleccionamos donde aparece la flecha y el siguiente código lo implementamos donde aparece el cuadro:</a:t>
            </a:r>
          </a:p>
          <a:p>
            <a:endParaRPr lang="es-ES" dirty="0">
              <a:solidFill>
                <a:schemeClr val="bg1"/>
              </a:solidFill>
            </a:endParaRPr>
          </a:p>
          <a:p>
            <a:r>
              <a:rPr lang="fr-FR" sz="1800" dirty="0">
                <a:solidFill>
                  <a:schemeClr val="bg1"/>
                </a:solidFill>
                <a:latin typeface="Consolas" panose="020B0609020204030204" pitchFamily="49" charset="0"/>
              </a:rPr>
              <a:t> services.AddDbContext&lt;</a:t>
            </a:r>
            <a:r>
              <a:rPr lang="fr-FR" sz="1800" dirty="0" err="1">
                <a:solidFill>
                  <a:schemeClr val="bg1"/>
                </a:solidFill>
                <a:latin typeface="Consolas" panose="020B0609020204030204" pitchFamily="49" charset="0"/>
              </a:rPr>
              <a:t>ApplicationDbContext</a:t>
            </a:r>
            <a:r>
              <a:rPr lang="fr-FR" sz="1800" dirty="0">
                <a:solidFill>
                  <a:schemeClr val="bg1"/>
                </a:solidFill>
                <a:latin typeface="Consolas" panose="020B0609020204030204" pitchFamily="49" charset="0"/>
              </a:rPr>
              <a:t>&gt;(options =&gt; </a:t>
            </a:r>
            <a:r>
              <a:rPr lang="fr-FR" sz="1800" dirty="0" err="1">
                <a:solidFill>
                  <a:schemeClr val="bg1"/>
                </a:solidFill>
                <a:latin typeface="Consolas" panose="020B0609020204030204" pitchFamily="49" charset="0"/>
              </a:rPr>
              <a:t>options.UseSqlServer</a:t>
            </a:r>
            <a:r>
              <a:rPr lang="fr-FR" sz="1800" dirty="0">
                <a:solidFill>
                  <a:schemeClr val="bg1"/>
                </a:solidFill>
                <a:latin typeface="Consolas" panose="020B0609020204030204" pitchFamily="49" charset="0"/>
              </a:rPr>
              <a:t>(</a:t>
            </a:r>
          </a:p>
          <a:p>
            <a:r>
              <a:rPr lang="es-CO" sz="1800" dirty="0">
                <a:solidFill>
                  <a:schemeClr val="bg1"/>
                </a:solidFill>
                <a:latin typeface="Consolas" panose="020B0609020204030204" pitchFamily="49" charset="0"/>
              </a:rPr>
              <a:t>             </a:t>
            </a:r>
            <a:r>
              <a:rPr lang="es-CO" sz="1800" dirty="0" err="1">
                <a:solidFill>
                  <a:schemeClr val="bg1"/>
                </a:solidFill>
                <a:latin typeface="Consolas" panose="020B0609020204030204" pitchFamily="49" charset="0"/>
              </a:rPr>
              <a:t>Configuration.GetConnectionString</a:t>
            </a:r>
            <a:r>
              <a:rPr lang="es-CO" sz="1800" dirty="0">
                <a:solidFill>
                  <a:schemeClr val="bg1"/>
                </a:solidFill>
                <a:latin typeface="Consolas" panose="020B0609020204030204" pitchFamily="49" charset="0"/>
              </a:rPr>
              <a:t>("DefaultConnection")));</a:t>
            </a:r>
            <a:endParaRPr lang="es-CO" dirty="0">
              <a:solidFill>
                <a:schemeClr val="bg1"/>
              </a:solidFill>
            </a:endParaRPr>
          </a:p>
        </p:txBody>
      </p:sp>
    </p:spTree>
    <p:extLst>
      <p:ext uri="{BB962C8B-B14F-4D97-AF65-F5344CB8AC3E}">
        <p14:creationId xmlns:p14="http://schemas.microsoft.com/office/powerpoint/2010/main" val="18622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9110AC3D-D3ED-4F2E-A9BA-7481ECF26CC8}"/>
              </a:ext>
            </a:extLst>
          </p:cNvPr>
          <p:cNvSpPr txBox="1"/>
          <p:nvPr/>
        </p:nvSpPr>
        <p:spPr>
          <a:xfrm>
            <a:off x="2117189" y="133643"/>
            <a:ext cx="5317586" cy="400110"/>
          </a:xfrm>
          <a:prstGeom prst="rect">
            <a:avLst/>
          </a:prstGeom>
          <a:noFill/>
        </p:spPr>
        <p:txBody>
          <a:bodyPr wrap="square" rtlCol="0">
            <a:spAutoFit/>
          </a:bodyPr>
          <a:lstStyle/>
          <a:p>
            <a:r>
              <a:rPr lang="es-ES" sz="2000" dirty="0">
                <a:solidFill>
                  <a:schemeClr val="bg1"/>
                </a:solidFill>
              </a:rPr>
              <a:t>Creación de la Migración y la base de datos</a:t>
            </a:r>
            <a:endParaRPr lang="es-CO" sz="2000" dirty="0">
              <a:solidFill>
                <a:schemeClr val="bg1"/>
              </a:solidFill>
            </a:endParaRPr>
          </a:p>
        </p:txBody>
      </p:sp>
      <p:pic>
        <p:nvPicPr>
          <p:cNvPr id="4" name="Imagen 3">
            <a:extLst>
              <a:ext uri="{FF2B5EF4-FFF2-40B4-BE49-F238E27FC236}">
                <a16:creationId xmlns:a16="http://schemas.microsoft.com/office/drawing/2014/main" id="{07810E0C-F885-4029-9859-4D52CA429B06}"/>
              </a:ext>
            </a:extLst>
          </p:cNvPr>
          <p:cNvPicPr>
            <a:picLocks noChangeAspect="1"/>
          </p:cNvPicPr>
          <p:nvPr/>
        </p:nvPicPr>
        <p:blipFill rotWithShape="1">
          <a:blip r:embed="rId3"/>
          <a:srcRect l="33076" t="-1878" r="15308" b="46804"/>
          <a:stretch/>
        </p:blipFill>
        <p:spPr>
          <a:xfrm>
            <a:off x="1688122" y="852982"/>
            <a:ext cx="5971735" cy="3584213"/>
          </a:xfrm>
          <a:prstGeom prst="rect">
            <a:avLst/>
          </a:prstGeom>
        </p:spPr>
      </p:pic>
      <p:sp>
        <p:nvSpPr>
          <p:cNvPr id="5" name="Flecha: hacia la izquierda 4">
            <a:extLst>
              <a:ext uri="{FF2B5EF4-FFF2-40B4-BE49-F238E27FC236}">
                <a16:creationId xmlns:a16="http://schemas.microsoft.com/office/drawing/2014/main" id="{0F57EDF0-CBC2-4D80-BA21-ECC1F0FE8726}"/>
              </a:ext>
            </a:extLst>
          </p:cNvPr>
          <p:cNvSpPr/>
          <p:nvPr/>
        </p:nvSpPr>
        <p:spPr>
          <a:xfrm>
            <a:off x="2512255" y="984738"/>
            <a:ext cx="443132" cy="2602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hacia la izquierda 9">
            <a:extLst>
              <a:ext uri="{FF2B5EF4-FFF2-40B4-BE49-F238E27FC236}">
                <a16:creationId xmlns:a16="http://schemas.microsoft.com/office/drawing/2014/main" id="{6A8C2874-7CC6-465D-A024-B2EB0AA97DB8}"/>
              </a:ext>
            </a:extLst>
          </p:cNvPr>
          <p:cNvSpPr/>
          <p:nvPr/>
        </p:nvSpPr>
        <p:spPr>
          <a:xfrm>
            <a:off x="6922978" y="2571750"/>
            <a:ext cx="443132" cy="2602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Flecha: hacia la izquierda 10">
            <a:extLst>
              <a:ext uri="{FF2B5EF4-FFF2-40B4-BE49-F238E27FC236}">
                <a16:creationId xmlns:a16="http://schemas.microsoft.com/office/drawing/2014/main" id="{01E8817C-6691-4C64-81C8-2328F77CD7B3}"/>
              </a:ext>
            </a:extLst>
          </p:cNvPr>
          <p:cNvSpPr/>
          <p:nvPr/>
        </p:nvSpPr>
        <p:spPr>
          <a:xfrm>
            <a:off x="4083984" y="2514962"/>
            <a:ext cx="443132" cy="26025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83761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40706FE5-3589-4A3D-88C9-4A7A9CBCE49D}"/>
              </a:ext>
            </a:extLst>
          </p:cNvPr>
          <p:cNvSpPr txBox="1"/>
          <p:nvPr/>
        </p:nvSpPr>
        <p:spPr>
          <a:xfrm>
            <a:off x="2757267" y="67093"/>
            <a:ext cx="4487594" cy="523220"/>
          </a:xfrm>
          <a:prstGeom prst="rect">
            <a:avLst/>
          </a:prstGeom>
          <a:noFill/>
        </p:spPr>
        <p:txBody>
          <a:bodyPr wrap="square" rtlCol="0">
            <a:spAutoFit/>
          </a:bodyPr>
          <a:lstStyle/>
          <a:p>
            <a:r>
              <a:rPr lang="es-ES" sz="2800" dirty="0">
                <a:solidFill>
                  <a:schemeClr val="bg1"/>
                </a:solidFill>
              </a:rPr>
              <a:t>Instalación de paquetes</a:t>
            </a:r>
            <a:endParaRPr lang="es-CO" sz="2800" dirty="0">
              <a:solidFill>
                <a:schemeClr val="bg1"/>
              </a:solidFill>
            </a:endParaRPr>
          </a:p>
        </p:txBody>
      </p:sp>
      <p:pic>
        <p:nvPicPr>
          <p:cNvPr id="4" name="Imagen 3">
            <a:extLst>
              <a:ext uri="{FF2B5EF4-FFF2-40B4-BE49-F238E27FC236}">
                <a16:creationId xmlns:a16="http://schemas.microsoft.com/office/drawing/2014/main" id="{A06CB181-FD57-48DF-82FE-D2BC308BBA16}"/>
              </a:ext>
            </a:extLst>
          </p:cNvPr>
          <p:cNvPicPr>
            <a:picLocks noChangeAspect="1"/>
          </p:cNvPicPr>
          <p:nvPr/>
        </p:nvPicPr>
        <p:blipFill rotWithShape="1">
          <a:blip r:embed="rId3"/>
          <a:srcRect l="2616" t="20652" r="55307" b="44477"/>
          <a:stretch/>
        </p:blipFill>
        <p:spPr>
          <a:xfrm>
            <a:off x="2103120" y="1069145"/>
            <a:ext cx="6201281" cy="2890910"/>
          </a:xfrm>
          <a:prstGeom prst="rect">
            <a:avLst/>
          </a:prstGeom>
        </p:spPr>
      </p:pic>
    </p:spTree>
    <p:extLst>
      <p:ext uri="{BB962C8B-B14F-4D97-AF65-F5344CB8AC3E}">
        <p14:creationId xmlns:p14="http://schemas.microsoft.com/office/powerpoint/2010/main" val="3810127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1772D646-3CAC-460B-945E-CDD7A3612A19}"/>
              </a:ext>
            </a:extLst>
          </p:cNvPr>
          <p:cNvSpPr txBox="1"/>
          <p:nvPr/>
        </p:nvSpPr>
        <p:spPr>
          <a:xfrm>
            <a:off x="1969477" y="984738"/>
            <a:ext cx="6443003" cy="523220"/>
          </a:xfrm>
          <a:prstGeom prst="rect">
            <a:avLst/>
          </a:prstGeom>
          <a:noFill/>
        </p:spPr>
        <p:txBody>
          <a:bodyPr wrap="square" rtlCol="0">
            <a:spAutoFit/>
          </a:bodyPr>
          <a:lstStyle/>
          <a:p>
            <a:r>
              <a:rPr lang="es-ES" dirty="0">
                <a:solidFill>
                  <a:schemeClr val="bg1"/>
                </a:solidFill>
              </a:rPr>
              <a:t>Colocamos en la consola clear para limpiar todo los datos que tiene, después colocamos </a:t>
            </a:r>
            <a:r>
              <a:rPr lang="es-ES" dirty="0" err="1">
                <a:solidFill>
                  <a:schemeClr val="bg1"/>
                </a:solidFill>
              </a:rPr>
              <a:t>add-migration</a:t>
            </a:r>
            <a:r>
              <a:rPr lang="es-ES" dirty="0">
                <a:solidFill>
                  <a:schemeClr val="bg1"/>
                </a:solidFill>
              </a:rPr>
              <a:t> </a:t>
            </a:r>
            <a:r>
              <a:rPr lang="es-ES" dirty="0" err="1">
                <a:solidFill>
                  <a:schemeClr val="bg1"/>
                </a:solidFill>
              </a:rPr>
              <a:t>MigracionInicial</a:t>
            </a:r>
            <a:endParaRPr lang="es-CO" dirty="0">
              <a:solidFill>
                <a:schemeClr val="bg1"/>
              </a:solidFill>
            </a:endParaRPr>
          </a:p>
        </p:txBody>
      </p:sp>
      <p:pic>
        <p:nvPicPr>
          <p:cNvPr id="4" name="Imagen 3">
            <a:extLst>
              <a:ext uri="{FF2B5EF4-FFF2-40B4-BE49-F238E27FC236}">
                <a16:creationId xmlns:a16="http://schemas.microsoft.com/office/drawing/2014/main" id="{D978C35B-E8B3-41FC-8A32-4F4A697D73BF}"/>
              </a:ext>
            </a:extLst>
          </p:cNvPr>
          <p:cNvPicPr>
            <a:picLocks noChangeAspect="1"/>
          </p:cNvPicPr>
          <p:nvPr/>
        </p:nvPicPr>
        <p:blipFill rotWithShape="1">
          <a:blip r:embed="rId3"/>
          <a:srcRect l="769" t="67282" r="54105" b="13436"/>
          <a:stretch/>
        </p:blipFill>
        <p:spPr>
          <a:xfrm>
            <a:off x="1969477" y="1716258"/>
            <a:ext cx="5584874" cy="1342338"/>
          </a:xfrm>
          <a:prstGeom prst="rect">
            <a:avLst/>
          </a:prstGeom>
        </p:spPr>
      </p:pic>
    </p:spTree>
    <p:extLst>
      <p:ext uri="{BB962C8B-B14F-4D97-AF65-F5344CB8AC3E}">
        <p14:creationId xmlns:p14="http://schemas.microsoft.com/office/powerpoint/2010/main" val="114818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F95132FB-9A85-4588-9346-2C1109C0168E}"/>
              </a:ext>
            </a:extLst>
          </p:cNvPr>
          <p:cNvPicPr>
            <a:picLocks noChangeAspect="1"/>
          </p:cNvPicPr>
          <p:nvPr/>
        </p:nvPicPr>
        <p:blipFill rotWithShape="1">
          <a:blip r:embed="rId3"/>
          <a:srcRect l="1308" t="73709" r="66923" b="5641"/>
          <a:stretch/>
        </p:blipFill>
        <p:spPr>
          <a:xfrm>
            <a:off x="4407839" y="1118381"/>
            <a:ext cx="4405560" cy="1610751"/>
          </a:xfrm>
          <a:prstGeom prst="rect">
            <a:avLst/>
          </a:prstGeom>
        </p:spPr>
      </p:pic>
      <p:pic>
        <p:nvPicPr>
          <p:cNvPr id="5" name="Imagen 4">
            <a:extLst>
              <a:ext uri="{FF2B5EF4-FFF2-40B4-BE49-F238E27FC236}">
                <a16:creationId xmlns:a16="http://schemas.microsoft.com/office/drawing/2014/main" id="{1140944F-6A1C-4B77-8CF9-3275C2866D07}"/>
              </a:ext>
            </a:extLst>
          </p:cNvPr>
          <p:cNvPicPr>
            <a:picLocks noChangeAspect="1"/>
          </p:cNvPicPr>
          <p:nvPr/>
        </p:nvPicPr>
        <p:blipFill rotWithShape="1">
          <a:blip r:embed="rId3"/>
          <a:srcRect l="76769" t="14359" b="44205"/>
          <a:stretch/>
        </p:blipFill>
        <p:spPr>
          <a:xfrm>
            <a:off x="1648684" y="1118381"/>
            <a:ext cx="2516818" cy="2525151"/>
          </a:xfrm>
          <a:prstGeom prst="rect">
            <a:avLst/>
          </a:prstGeom>
        </p:spPr>
      </p:pic>
      <p:sp>
        <p:nvSpPr>
          <p:cNvPr id="6" name="CuadroTexto 5">
            <a:extLst>
              <a:ext uri="{FF2B5EF4-FFF2-40B4-BE49-F238E27FC236}">
                <a16:creationId xmlns:a16="http://schemas.microsoft.com/office/drawing/2014/main" id="{F7116370-2DB2-4309-9FAF-8F7F62C3F933}"/>
              </a:ext>
            </a:extLst>
          </p:cNvPr>
          <p:cNvSpPr txBox="1"/>
          <p:nvPr/>
        </p:nvSpPr>
        <p:spPr>
          <a:xfrm>
            <a:off x="4407839" y="2954215"/>
            <a:ext cx="4117183" cy="1015663"/>
          </a:xfrm>
          <a:prstGeom prst="rect">
            <a:avLst/>
          </a:prstGeom>
          <a:noFill/>
        </p:spPr>
        <p:txBody>
          <a:bodyPr wrap="square" rtlCol="0">
            <a:spAutoFit/>
          </a:bodyPr>
          <a:lstStyle/>
          <a:p>
            <a:r>
              <a:rPr lang="es-ES" sz="2000" dirty="0">
                <a:solidFill>
                  <a:schemeClr val="bg1"/>
                </a:solidFill>
              </a:rPr>
              <a:t>Se hace la migración y se crea la carpeta Migrations, así como se muestra en la imagen</a:t>
            </a:r>
            <a:endParaRPr lang="es-CO" sz="2000" dirty="0">
              <a:solidFill>
                <a:schemeClr val="bg1"/>
              </a:solidFill>
            </a:endParaRPr>
          </a:p>
        </p:txBody>
      </p:sp>
      <p:sp>
        <p:nvSpPr>
          <p:cNvPr id="7" name="Rectángulo 6">
            <a:extLst>
              <a:ext uri="{FF2B5EF4-FFF2-40B4-BE49-F238E27FC236}">
                <a16:creationId xmlns:a16="http://schemas.microsoft.com/office/drawing/2014/main" id="{6D041914-1DED-4116-B0FB-056552F89C21}"/>
              </a:ext>
            </a:extLst>
          </p:cNvPr>
          <p:cNvSpPr/>
          <p:nvPr/>
        </p:nvSpPr>
        <p:spPr>
          <a:xfrm>
            <a:off x="1835834" y="2321169"/>
            <a:ext cx="2384855" cy="5275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a:p>
        </p:txBody>
      </p:sp>
    </p:spTree>
    <p:extLst>
      <p:ext uri="{BB962C8B-B14F-4D97-AF65-F5344CB8AC3E}">
        <p14:creationId xmlns:p14="http://schemas.microsoft.com/office/powerpoint/2010/main" val="4186629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C065CF05-AA59-46CB-8862-2DA282ADA284}"/>
              </a:ext>
            </a:extLst>
          </p:cNvPr>
          <p:cNvPicPr>
            <a:picLocks noChangeAspect="1"/>
          </p:cNvPicPr>
          <p:nvPr/>
        </p:nvPicPr>
        <p:blipFill rotWithShape="1">
          <a:blip r:embed="rId3"/>
          <a:srcRect l="847" t="72342" r="65462" b="11132"/>
          <a:stretch/>
        </p:blipFill>
        <p:spPr>
          <a:xfrm>
            <a:off x="2025747" y="1223890"/>
            <a:ext cx="5761611" cy="1589648"/>
          </a:xfrm>
          <a:prstGeom prst="rect">
            <a:avLst/>
          </a:prstGeom>
        </p:spPr>
      </p:pic>
      <p:sp>
        <p:nvSpPr>
          <p:cNvPr id="6" name="CuadroTexto 5">
            <a:extLst>
              <a:ext uri="{FF2B5EF4-FFF2-40B4-BE49-F238E27FC236}">
                <a16:creationId xmlns:a16="http://schemas.microsoft.com/office/drawing/2014/main" id="{6087691C-0396-4705-B365-9D972F480A3B}"/>
              </a:ext>
            </a:extLst>
          </p:cNvPr>
          <p:cNvSpPr txBox="1"/>
          <p:nvPr/>
        </p:nvSpPr>
        <p:spPr>
          <a:xfrm>
            <a:off x="2082018" y="3087858"/>
            <a:ext cx="5761611" cy="1015663"/>
          </a:xfrm>
          <a:prstGeom prst="rect">
            <a:avLst/>
          </a:prstGeom>
          <a:noFill/>
        </p:spPr>
        <p:txBody>
          <a:bodyPr wrap="square" rtlCol="0">
            <a:spAutoFit/>
          </a:bodyPr>
          <a:lstStyle/>
          <a:p>
            <a:r>
              <a:rPr lang="es-ES" sz="2000" dirty="0">
                <a:solidFill>
                  <a:schemeClr val="bg1"/>
                </a:solidFill>
              </a:rPr>
              <a:t>Ahora se hace la creación de la base de datos y debe salirnos así para saber que  la base de datos fue creada exitosamente</a:t>
            </a:r>
            <a:endParaRPr lang="es-CO" sz="2000" dirty="0">
              <a:solidFill>
                <a:schemeClr val="bg1"/>
              </a:solidFill>
            </a:endParaRPr>
          </a:p>
        </p:txBody>
      </p:sp>
    </p:spTree>
    <p:extLst>
      <p:ext uri="{BB962C8B-B14F-4D97-AF65-F5344CB8AC3E}">
        <p14:creationId xmlns:p14="http://schemas.microsoft.com/office/powerpoint/2010/main" val="344902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D5487563-D409-4CE8-B877-9A7E0487EE25}"/>
              </a:ext>
            </a:extLst>
          </p:cNvPr>
          <p:cNvPicPr>
            <a:picLocks noChangeAspect="1"/>
          </p:cNvPicPr>
          <p:nvPr/>
        </p:nvPicPr>
        <p:blipFill rotWithShape="1">
          <a:blip r:embed="rId3"/>
          <a:srcRect l="75076" t="35829" b="57196"/>
          <a:stretch/>
        </p:blipFill>
        <p:spPr>
          <a:xfrm>
            <a:off x="1867224" y="1314081"/>
            <a:ext cx="3262051" cy="513471"/>
          </a:xfrm>
          <a:prstGeom prst="rect">
            <a:avLst/>
          </a:prstGeom>
        </p:spPr>
      </p:pic>
      <p:sp>
        <p:nvSpPr>
          <p:cNvPr id="6" name="CuadroTexto 5">
            <a:extLst>
              <a:ext uri="{FF2B5EF4-FFF2-40B4-BE49-F238E27FC236}">
                <a16:creationId xmlns:a16="http://schemas.microsoft.com/office/drawing/2014/main" id="{13A43BB4-7C7C-4E8D-B1B7-179293CCDA00}"/>
              </a:ext>
            </a:extLst>
          </p:cNvPr>
          <p:cNvSpPr txBox="1"/>
          <p:nvPr/>
        </p:nvSpPr>
        <p:spPr>
          <a:xfrm>
            <a:off x="5275384" y="1202788"/>
            <a:ext cx="2729133" cy="954107"/>
          </a:xfrm>
          <a:prstGeom prst="rect">
            <a:avLst/>
          </a:prstGeom>
          <a:noFill/>
        </p:spPr>
        <p:txBody>
          <a:bodyPr wrap="square" rtlCol="0">
            <a:spAutoFit/>
          </a:bodyPr>
          <a:lstStyle/>
          <a:p>
            <a:r>
              <a:rPr lang="es-ES" dirty="0">
                <a:solidFill>
                  <a:schemeClr val="bg1"/>
                </a:solidFill>
              </a:rPr>
              <a:t>Ahora creamos una carpeta en models que se llama ViewModels y ahí creamos una clase llamada UsuarioVM</a:t>
            </a:r>
            <a:endParaRPr lang="es-CO" dirty="0">
              <a:solidFill>
                <a:schemeClr val="bg1"/>
              </a:solidFill>
            </a:endParaRPr>
          </a:p>
        </p:txBody>
      </p:sp>
      <p:pic>
        <p:nvPicPr>
          <p:cNvPr id="8" name="Imagen 7">
            <a:extLst>
              <a:ext uri="{FF2B5EF4-FFF2-40B4-BE49-F238E27FC236}">
                <a16:creationId xmlns:a16="http://schemas.microsoft.com/office/drawing/2014/main" id="{4D76DDEB-B1EB-4372-9844-5BF3DFDB97A4}"/>
              </a:ext>
            </a:extLst>
          </p:cNvPr>
          <p:cNvPicPr>
            <a:picLocks noChangeAspect="1"/>
          </p:cNvPicPr>
          <p:nvPr/>
        </p:nvPicPr>
        <p:blipFill rotWithShape="1">
          <a:blip r:embed="rId4"/>
          <a:srcRect l="4538" t="22701" r="67615" b="59794"/>
          <a:stretch/>
        </p:blipFill>
        <p:spPr>
          <a:xfrm>
            <a:off x="1821766" y="2678407"/>
            <a:ext cx="3307509" cy="1169507"/>
          </a:xfrm>
          <a:prstGeom prst="rect">
            <a:avLst/>
          </a:prstGeom>
        </p:spPr>
      </p:pic>
      <p:sp>
        <p:nvSpPr>
          <p:cNvPr id="9" name="CuadroTexto 8">
            <a:extLst>
              <a:ext uri="{FF2B5EF4-FFF2-40B4-BE49-F238E27FC236}">
                <a16:creationId xmlns:a16="http://schemas.microsoft.com/office/drawing/2014/main" id="{B6056B82-3EF6-4964-B0E5-991DB950EAA7}"/>
              </a:ext>
            </a:extLst>
          </p:cNvPr>
          <p:cNvSpPr txBox="1"/>
          <p:nvPr/>
        </p:nvSpPr>
        <p:spPr>
          <a:xfrm>
            <a:off x="5366825" y="2786106"/>
            <a:ext cx="2321169" cy="954107"/>
          </a:xfrm>
          <a:prstGeom prst="rect">
            <a:avLst/>
          </a:prstGeom>
          <a:noFill/>
        </p:spPr>
        <p:txBody>
          <a:bodyPr wrap="square" rtlCol="0">
            <a:spAutoFit/>
          </a:bodyPr>
          <a:lstStyle/>
          <a:p>
            <a:r>
              <a:rPr lang="es-ES" dirty="0">
                <a:solidFill>
                  <a:schemeClr val="bg1"/>
                </a:solidFill>
              </a:rPr>
              <a:t>Creamos el método con el cual llamaremos los atributos de la tabla usuario</a:t>
            </a:r>
            <a:endParaRPr lang="es-CO" dirty="0">
              <a:solidFill>
                <a:schemeClr val="bg1"/>
              </a:solidFill>
            </a:endParaRPr>
          </a:p>
        </p:txBody>
      </p:sp>
    </p:spTree>
    <p:extLst>
      <p:ext uri="{BB962C8B-B14F-4D97-AF65-F5344CB8AC3E}">
        <p14:creationId xmlns:p14="http://schemas.microsoft.com/office/powerpoint/2010/main" val="182925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BDEC987C-4BD3-4506-8807-59FAC0F72677}"/>
              </a:ext>
            </a:extLst>
          </p:cNvPr>
          <p:cNvSpPr txBox="1"/>
          <p:nvPr/>
        </p:nvSpPr>
        <p:spPr>
          <a:xfrm>
            <a:off x="2553780" y="63305"/>
            <a:ext cx="4557932" cy="523220"/>
          </a:xfrm>
          <a:prstGeom prst="rect">
            <a:avLst/>
          </a:prstGeom>
          <a:noFill/>
        </p:spPr>
        <p:txBody>
          <a:bodyPr wrap="square" rtlCol="0">
            <a:spAutoFit/>
          </a:bodyPr>
          <a:lstStyle/>
          <a:p>
            <a:r>
              <a:rPr lang="es-ES" sz="2800" dirty="0">
                <a:solidFill>
                  <a:schemeClr val="bg1"/>
                </a:solidFill>
              </a:rPr>
              <a:t>Creación de controladores</a:t>
            </a:r>
            <a:endParaRPr lang="es-CO" sz="2800" dirty="0">
              <a:solidFill>
                <a:schemeClr val="bg1"/>
              </a:solidFill>
            </a:endParaRPr>
          </a:p>
        </p:txBody>
      </p:sp>
      <p:pic>
        <p:nvPicPr>
          <p:cNvPr id="7" name="Imagen 6">
            <a:extLst>
              <a:ext uri="{FF2B5EF4-FFF2-40B4-BE49-F238E27FC236}">
                <a16:creationId xmlns:a16="http://schemas.microsoft.com/office/drawing/2014/main" id="{E86D0F7C-19BF-42C0-AC14-6092F5424C56}"/>
              </a:ext>
            </a:extLst>
          </p:cNvPr>
          <p:cNvPicPr>
            <a:picLocks noChangeAspect="1"/>
          </p:cNvPicPr>
          <p:nvPr/>
        </p:nvPicPr>
        <p:blipFill rotWithShape="1">
          <a:blip r:embed="rId3"/>
          <a:srcRect l="3384" t="18735" r="62769" b="60889"/>
          <a:stretch/>
        </p:blipFill>
        <p:spPr>
          <a:xfrm>
            <a:off x="1737853" y="1006653"/>
            <a:ext cx="4193357" cy="1420024"/>
          </a:xfrm>
          <a:prstGeom prst="rect">
            <a:avLst/>
          </a:prstGeom>
        </p:spPr>
      </p:pic>
      <p:sp>
        <p:nvSpPr>
          <p:cNvPr id="8" name="CuadroTexto 7">
            <a:extLst>
              <a:ext uri="{FF2B5EF4-FFF2-40B4-BE49-F238E27FC236}">
                <a16:creationId xmlns:a16="http://schemas.microsoft.com/office/drawing/2014/main" id="{9A410489-BC8E-451C-88AE-74D53ABA94D1}"/>
              </a:ext>
            </a:extLst>
          </p:cNvPr>
          <p:cNvSpPr txBox="1"/>
          <p:nvPr/>
        </p:nvSpPr>
        <p:spPr>
          <a:xfrm>
            <a:off x="6239022" y="1103239"/>
            <a:ext cx="2278966" cy="1384995"/>
          </a:xfrm>
          <a:prstGeom prst="rect">
            <a:avLst/>
          </a:prstGeom>
          <a:noFill/>
        </p:spPr>
        <p:txBody>
          <a:bodyPr wrap="square" rtlCol="0">
            <a:spAutoFit/>
          </a:bodyPr>
          <a:lstStyle/>
          <a:p>
            <a:r>
              <a:rPr lang="es-419" dirty="0">
                <a:solidFill>
                  <a:schemeClr val="bg1"/>
                </a:solidFill>
              </a:rPr>
              <a:t>Seleccionamos esa línea de código y lo borramos, y lo cambiamos y colocamos el </a:t>
            </a:r>
            <a:r>
              <a:rPr lang="es-419" dirty="0" err="1">
                <a:solidFill>
                  <a:schemeClr val="bg1"/>
                </a:solidFill>
              </a:rPr>
              <a:t>ApplicationDbContext</a:t>
            </a:r>
            <a:r>
              <a:rPr lang="es-419" dirty="0">
                <a:solidFill>
                  <a:schemeClr val="bg1"/>
                </a:solidFill>
              </a:rPr>
              <a:t> </a:t>
            </a:r>
          </a:p>
          <a:p>
            <a:r>
              <a:rPr lang="es-419" dirty="0">
                <a:solidFill>
                  <a:schemeClr val="bg1"/>
                </a:solidFill>
              </a:rPr>
              <a:t>Y colocamos _</a:t>
            </a:r>
            <a:r>
              <a:rPr lang="es-419" dirty="0" err="1">
                <a:solidFill>
                  <a:schemeClr val="bg1"/>
                </a:solidFill>
              </a:rPr>
              <a:t>context</a:t>
            </a:r>
            <a:endParaRPr lang="es-419" dirty="0">
              <a:solidFill>
                <a:schemeClr val="bg1"/>
              </a:solidFill>
            </a:endParaRPr>
          </a:p>
        </p:txBody>
      </p:sp>
      <p:pic>
        <p:nvPicPr>
          <p:cNvPr id="10" name="Imagen 9">
            <a:extLst>
              <a:ext uri="{FF2B5EF4-FFF2-40B4-BE49-F238E27FC236}">
                <a16:creationId xmlns:a16="http://schemas.microsoft.com/office/drawing/2014/main" id="{B779E1FF-6B37-4EE2-930B-371BEAF21BC0}"/>
              </a:ext>
            </a:extLst>
          </p:cNvPr>
          <p:cNvPicPr>
            <a:picLocks noChangeAspect="1"/>
          </p:cNvPicPr>
          <p:nvPr/>
        </p:nvPicPr>
        <p:blipFill rotWithShape="1">
          <a:blip r:embed="rId4"/>
          <a:srcRect l="5000" t="19571" r="62538" b="60342"/>
          <a:stretch/>
        </p:blipFill>
        <p:spPr>
          <a:xfrm>
            <a:off x="1941342" y="2716824"/>
            <a:ext cx="3989868" cy="1388744"/>
          </a:xfrm>
          <a:prstGeom prst="rect">
            <a:avLst/>
          </a:prstGeom>
        </p:spPr>
      </p:pic>
      <p:sp>
        <p:nvSpPr>
          <p:cNvPr id="16" name="Rectángulo 15">
            <a:extLst>
              <a:ext uri="{FF2B5EF4-FFF2-40B4-BE49-F238E27FC236}">
                <a16:creationId xmlns:a16="http://schemas.microsoft.com/office/drawing/2014/main" id="{FB523E01-BD9E-4F44-9AF1-697588263D2E}"/>
              </a:ext>
            </a:extLst>
          </p:cNvPr>
          <p:cNvSpPr/>
          <p:nvPr/>
        </p:nvSpPr>
        <p:spPr>
          <a:xfrm>
            <a:off x="2686144" y="3150944"/>
            <a:ext cx="2884662" cy="380047"/>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519574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129F22E0-7944-498B-A650-3393FFC01808}"/>
              </a:ext>
            </a:extLst>
          </p:cNvPr>
          <p:cNvPicPr>
            <a:picLocks noChangeAspect="1"/>
          </p:cNvPicPr>
          <p:nvPr/>
        </p:nvPicPr>
        <p:blipFill rotWithShape="1">
          <a:blip r:embed="rId3"/>
          <a:srcRect l="7846" t="21060" r="60769" b="64308"/>
          <a:stretch/>
        </p:blipFill>
        <p:spPr>
          <a:xfrm>
            <a:off x="1863790" y="914399"/>
            <a:ext cx="4693615" cy="1230924"/>
          </a:xfrm>
          <a:prstGeom prst="rect">
            <a:avLst/>
          </a:prstGeom>
        </p:spPr>
      </p:pic>
      <p:sp>
        <p:nvSpPr>
          <p:cNvPr id="11" name="Rectángulo 10">
            <a:extLst>
              <a:ext uri="{FF2B5EF4-FFF2-40B4-BE49-F238E27FC236}">
                <a16:creationId xmlns:a16="http://schemas.microsoft.com/office/drawing/2014/main" id="{F11031C8-8BFA-4CE5-9F3D-F139991A6037}"/>
              </a:ext>
            </a:extLst>
          </p:cNvPr>
          <p:cNvSpPr/>
          <p:nvPr/>
        </p:nvSpPr>
        <p:spPr>
          <a:xfrm>
            <a:off x="2768265" y="1448753"/>
            <a:ext cx="3386349" cy="696570"/>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6" name="Imagen 5">
            <a:extLst>
              <a:ext uri="{FF2B5EF4-FFF2-40B4-BE49-F238E27FC236}">
                <a16:creationId xmlns:a16="http://schemas.microsoft.com/office/drawing/2014/main" id="{EB7718C4-3CF3-4A3B-839E-52932CE6FD04}"/>
              </a:ext>
            </a:extLst>
          </p:cNvPr>
          <p:cNvPicPr>
            <a:picLocks noChangeAspect="1"/>
          </p:cNvPicPr>
          <p:nvPr/>
        </p:nvPicPr>
        <p:blipFill rotWithShape="1">
          <a:blip r:embed="rId4"/>
          <a:srcRect l="11154" t="25846" r="63846" b="63487"/>
          <a:stretch/>
        </p:blipFill>
        <p:spPr>
          <a:xfrm>
            <a:off x="1966184" y="2357217"/>
            <a:ext cx="4690137" cy="1125635"/>
          </a:xfrm>
          <a:prstGeom prst="rect">
            <a:avLst/>
          </a:prstGeom>
        </p:spPr>
      </p:pic>
      <p:sp>
        <p:nvSpPr>
          <p:cNvPr id="14" name="Rectángulo 13">
            <a:extLst>
              <a:ext uri="{FF2B5EF4-FFF2-40B4-BE49-F238E27FC236}">
                <a16:creationId xmlns:a16="http://schemas.microsoft.com/office/drawing/2014/main" id="{B9E539F3-37EA-4AC9-A43D-80EFE58AA648}"/>
              </a:ext>
            </a:extLst>
          </p:cNvPr>
          <p:cNvSpPr/>
          <p:nvPr/>
        </p:nvSpPr>
        <p:spPr>
          <a:xfrm>
            <a:off x="2229729" y="2571749"/>
            <a:ext cx="4327676" cy="911103"/>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7" name="CuadroTexto 6">
            <a:extLst>
              <a:ext uri="{FF2B5EF4-FFF2-40B4-BE49-F238E27FC236}">
                <a16:creationId xmlns:a16="http://schemas.microsoft.com/office/drawing/2014/main" id="{6BC73D9A-5CFF-431C-95AD-157D435F8C50}"/>
              </a:ext>
            </a:extLst>
          </p:cNvPr>
          <p:cNvSpPr txBox="1"/>
          <p:nvPr/>
        </p:nvSpPr>
        <p:spPr>
          <a:xfrm>
            <a:off x="6815797" y="1012874"/>
            <a:ext cx="1681089" cy="1169551"/>
          </a:xfrm>
          <a:prstGeom prst="rect">
            <a:avLst/>
          </a:prstGeom>
          <a:noFill/>
        </p:spPr>
        <p:txBody>
          <a:bodyPr wrap="square" rtlCol="0">
            <a:spAutoFit/>
          </a:bodyPr>
          <a:lstStyle/>
          <a:p>
            <a:r>
              <a:rPr lang="es-419" dirty="0">
                <a:solidFill>
                  <a:schemeClr val="bg1"/>
                </a:solidFill>
              </a:rPr>
              <a:t>Borramos lo que esta en la imagen uno y colocamos el código que está en la imagen 2</a:t>
            </a:r>
          </a:p>
        </p:txBody>
      </p:sp>
    </p:spTree>
    <p:extLst>
      <p:ext uri="{BB962C8B-B14F-4D97-AF65-F5344CB8AC3E}">
        <p14:creationId xmlns:p14="http://schemas.microsoft.com/office/powerpoint/2010/main" val="1718373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487F0CFC-B1D1-47C4-9A26-F5F438EAA827}"/>
              </a:ext>
            </a:extLst>
          </p:cNvPr>
          <p:cNvPicPr>
            <a:picLocks noChangeAspect="1"/>
          </p:cNvPicPr>
          <p:nvPr/>
        </p:nvPicPr>
        <p:blipFill rotWithShape="1">
          <a:blip r:embed="rId3"/>
          <a:srcRect l="10077" t="29539" r="59777" b="57196"/>
          <a:stretch/>
        </p:blipFill>
        <p:spPr>
          <a:xfrm>
            <a:off x="2148571" y="1048043"/>
            <a:ext cx="5712114" cy="1413803"/>
          </a:xfrm>
          <a:prstGeom prst="rect">
            <a:avLst/>
          </a:prstGeom>
        </p:spPr>
      </p:pic>
      <p:sp>
        <p:nvSpPr>
          <p:cNvPr id="6" name="CuadroTexto 5">
            <a:extLst>
              <a:ext uri="{FF2B5EF4-FFF2-40B4-BE49-F238E27FC236}">
                <a16:creationId xmlns:a16="http://schemas.microsoft.com/office/drawing/2014/main" id="{C031AFDE-D63A-4A42-A0AD-DB44CFC9F915}"/>
              </a:ext>
            </a:extLst>
          </p:cNvPr>
          <p:cNvSpPr txBox="1"/>
          <p:nvPr/>
        </p:nvSpPr>
        <p:spPr>
          <a:xfrm>
            <a:off x="2208628" y="2700997"/>
            <a:ext cx="5652057" cy="584775"/>
          </a:xfrm>
          <a:prstGeom prst="rect">
            <a:avLst/>
          </a:prstGeom>
          <a:noFill/>
        </p:spPr>
        <p:txBody>
          <a:bodyPr wrap="square" rtlCol="0">
            <a:spAutoFit/>
          </a:bodyPr>
          <a:lstStyle/>
          <a:p>
            <a:r>
              <a:rPr lang="es-419" dirty="0">
                <a:solidFill>
                  <a:schemeClr val="bg1"/>
                </a:solidFill>
              </a:rPr>
              <a:t>El index debe quedar así el paquete del ToListAsync debe ser este </a:t>
            </a:r>
            <a:r>
              <a:rPr lang="es-419" sz="1800" dirty="0">
                <a:solidFill>
                  <a:schemeClr val="bg1"/>
                </a:solidFill>
                <a:latin typeface="Consolas" panose="020B0609020204030204" pitchFamily="49" charset="0"/>
              </a:rPr>
              <a:t>using Microsoft.EntityFrameworkCore;</a:t>
            </a:r>
            <a:endParaRPr lang="es-419" dirty="0">
              <a:solidFill>
                <a:schemeClr val="bg1"/>
              </a:solidFill>
            </a:endParaRPr>
          </a:p>
        </p:txBody>
      </p:sp>
    </p:spTree>
    <p:extLst>
      <p:ext uri="{BB962C8B-B14F-4D97-AF65-F5344CB8AC3E}">
        <p14:creationId xmlns:p14="http://schemas.microsoft.com/office/powerpoint/2010/main" val="2996393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BBF44265-9520-4FEE-9F8B-6C5CAB0D8825}"/>
              </a:ext>
            </a:extLst>
          </p:cNvPr>
          <p:cNvSpPr txBox="1"/>
          <p:nvPr/>
        </p:nvSpPr>
        <p:spPr>
          <a:xfrm>
            <a:off x="1899207" y="0"/>
            <a:ext cx="5767931" cy="646331"/>
          </a:xfrm>
          <a:prstGeom prst="rect">
            <a:avLst/>
          </a:prstGeom>
          <a:noFill/>
        </p:spPr>
        <p:txBody>
          <a:bodyPr wrap="square" rtlCol="0">
            <a:spAutoFit/>
          </a:bodyPr>
          <a:lstStyle/>
          <a:p>
            <a:pPr algn="ctr"/>
            <a:r>
              <a:rPr lang="es-ES" sz="1800" dirty="0">
                <a:solidFill>
                  <a:schemeClr val="bg1"/>
                </a:solidFill>
              </a:rPr>
              <a:t>Implementación de toda las vistas a cada botón que seria Index, Create, Edit., Deatils y Delete</a:t>
            </a:r>
            <a:endParaRPr lang="es-CO" sz="1800" dirty="0">
              <a:solidFill>
                <a:schemeClr val="bg1"/>
              </a:solidFill>
            </a:endParaRPr>
          </a:p>
        </p:txBody>
      </p:sp>
      <p:pic>
        <p:nvPicPr>
          <p:cNvPr id="4" name="Imagen 3">
            <a:extLst>
              <a:ext uri="{FF2B5EF4-FFF2-40B4-BE49-F238E27FC236}">
                <a16:creationId xmlns:a16="http://schemas.microsoft.com/office/drawing/2014/main" id="{0EAACA9F-1D3E-46BD-B00D-211103341D8B}"/>
              </a:ext>
            </a:extLst>
          </p:cNvPr>
          <p:cNvPicPr>
            <a:picLocks noChangeAspect="1"/>
          </p:cNvPicPr>
          <p:nvPr/>
        </p:nvPicPr>
        <p:blipFill rotWithShape="1">
          <a:blip r:embed="rId3"/>
          <a:srcRect l="7924" t="34325" r="44691" b="43248"/>
          <a:stretch/>
        </p:blipFill>
        <p:spPr>
          <a:xfrm>
            <a:off x="1730326" y="1055076"/>
            <a:ext cx="6763466" cy="1800665"/>
          </a:xfrm>
          <a:prstGeom prst="rect">
            <a:avLst/>
          </a:prstGeom>
        </p:spPr>
      </p:pic>
      <p:sp>
        <p:nvSpPr>
          <p:cNvPr id="5" name="CuadroTexto 4">
            <a:extLst>
              <a:ext uri="{FF2B5EF4-FFF2-40B4-BE49-F238E27FC236}">
                <a16:creationId xmlns:a16="http://schemas.microsoft.com/office/drawing/2014/main" id="{C74B3A56-6EB0-407E-970F-04AF6EF7C6D5}"/>
              </a:ext>
            </a:extLst>
          </p:cNvPr>
          <p:cNvSpPr txBox="1"/>
          <p:nvPr/>
        </p:nvSpPr>
        <p:spPr>
          <a:xfrm>
            <a:off x="1976511" y="3165231"/>
            <a:ext cx="6028006" cy="707886"/>
          </a:xfrm>
          <a:prstGeom prst="rect">
            <a:avLst/>
          </a:prstGeom>
          <a:noFill/>
        </p:spPr>
        <p:txBody>
          <a:bodyPr wrap="square" rtlCol="0">
            <a:spAutoFit/>
          </a:bodyPr>
          <a:lstStyle/>
          <a:p>
            <a:pPr algn="ctr"/>
            <a:r>
              <a:rPr lang="es-ES" sz="2000" dirty="0">
                <a:solidFill>
                  <a:schemeClr val="bg1"/>
                </a:solidFill>
              </a:rPr>
              <a:t>Nos paramos con el puntero donde dice Index, damos clic derecho y le damos agregar vista</a:t>
            </a:r>
            <a:endParaRPr lang="es-CO" sz="2000" dirty="0">
              <a:solidFill>
                <a:schemeClr val="bg1"/>
              </a:solidFill>
            </a:endParaRPr>
          </a:p>
        </p:txBody>
      </p:sp>
    </p:spTree>
    <p:extLst>
      <p:ext uri="{BB962C8B-B14F-4D97-AF65-F5344CB8AC3E}">
        <p14:creationId xmlns:p14="http://schemas.microsoft.com/office/powerpoint/2010/main" val="3281269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7A2565FF-CB91-47EA-95F2-44D2613EB704}"/>
              </a:ext>
            </a:extLst>
          </p:cNvPr>
          <p:cNvPicPr>
            <a:picLocks noChangeAspect="1"/>
          </p:cNvPicPr>
          <p:nvPr/>
        </p:nvPicPr>
        <p:blipFill rotWithShape="1">
          <a:blip r:embed="rId3"/>
          <a:srcRect l="19615" t="19556" r="34307" b="56649"/>
          <a:stretch/>
        </p:blipFill>
        <p:spPr>
          <a:xfrm>
            <a:off x="1856599" y="1616536"/>
            <a:ext cx="5331655" cy="1548761"/>
          </a:xfrm>
          <a:prstGeom prst="rect">
            <a:avLst/>
          </a:prstGeom>
        </p:spPr>
      </p:pic>
      <p:sp>
        <p:nvSpPr>
          <p:cNvPr id="4" name="CuadroTexto 3">
            <a:extLst>
              <a:ext uri="{FF2B5EF4-FFF2-40B4-BE49-F238E27FC236}">
                <a16:creationId xmlns:a16="http://schemas.microsoft.com/office/drawing/2014/main" id="{36FFF53F-20CD-46EC-B98D-2C6DD74B9091}"/>
              </a:ext>
            </a:extLst>
          </p:cNvPr>
          <p:cNvSpPr txBox="1"/>
          <p:nvPr/>
        </p:nvSpPr>
        <p:spPr>
          <a:xfrm>
            <a:off x="7512148" y="1913862"/>
            <a:ext cx="1259058" cy="954107"/>
          </a:xfrm>
          <a:prstGeom prst="rect">
            <a:avLst/>
          </a:prstGeom>
          <a:noFill/>
        </p:spPr>
        <p:txBody>
          <a:bodyPr wrap="square" rtlCol="0">
            <a:spAutoFit/>
          </a:bodyPr>
          <a:lstStyle/>
          <a:p>
            <a:r>
              <a:rPr lang="es-ES" dirty="0">
                <a:solidFill>
                  <a:schemeClr val="bg1"/>
                </a:solidFill>
              </a:rPr>
              <a:t>Damos en vista de razor y le damos agregar</a:t>
            </a:r>
            <a:endParaRPr lang="es-CO" dirty="0">
              <a:solidFill>
                <a:schemeClr val="bg1"/>
              </a:solidFill>
            </a:endParaRPr>
          </a:p>
        </p:txBody>
      </p:sp>
    </p:spTree>
    <p:extLst>
      <p:ext uri="{BB962C8B-B14F-4D97-AF65-F5344CB8AC3E}">
        <p14:creationId xmlns:p14="http://schemas.microsoft.com/office/powerpoint/2010/main" val="4198258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a:extLst>
              <a:ext uri="{FF2B5EF4-FFF2-40B4-BE49-F238E27FC236}">
                <a16:creationId xmlns:a16="http://schemas.microsoft.com/office/drawing/2014/main" id="{C0D60F39-5ADB-4286-9443-1CD34970FAF8}"/>
              </a:ext>
            </a:extLst>
          </p:cNvPr>
          <p:cNvPicPr>
            <a:picLocks noChangeAspect="1"/>
          </p:cNvPicPr>
          <p:nvPr/>
        </p:nvPicPr>
        <p:blipFill rotWithShape="1">
          <a:blip r:embed="rId3"/>
          <a:srcRect l="29077" t="22154" r="28923" b="26838"/>
          <a:stretch/>
        </p:blipFill>
        <p:spPr>
          <a:xfrm>
            <a:off x="2025747" y="1203099"/>
            <a:ext cx="3130062" cy="2138304"/>
          </a:xfrm>
          <a:prstGeom prst="rect">
            <a:avLst/>
          </a:prstGeom>
        </p:spPr>
      </p:pic>
      <p:sp>
        <p:nvSpPr>
          <p:cNvPr id="2" name="CuadroTexto 1">
            <a:extLst>
              <a:ext uri="{FF2B5EF4-FFF2-40B4-BE49-F238E27FC236}">
                <a16:creationId xmlns:a16="http://schemas.microsoft.com/office/drawing/2014/main" id="{19CAD29F-C2E2-4335-8BCC-1BCFD63C2E6D}"/>
              </a:ext>
            </a:extLst>
          </p:cNvPr>
          <p:cNvSpPr txBox="1"/>
          <p:nvPr/>
        </p:nvSpPr>
        <p:spPr>
          <a:xfrm>
            <a:off x="6274191" y="1315329"/>
            <a:ext cx="2264898" cy="2893100"/>
          </a:xfrm>
          <a:prstGeom prst="rect">
            <a:avLst/>
          </a:prstGeom>
          <a:noFill/>
        </p:spPr>
        <p:txBody>
          <a:bodyPr wrap="square" rtlCol="0">
            <a:spAutoFit/>
          </a:bodyPr>
          <a:lstStyle/>
          <a:p>
            <a:r>
              <a:rPr lang="es-ES" dirty="0">
                <a:solidFill>
                  <a:schemeClr val="bg1"/>
                </a:solidFill>
              </a:rPr>
              <a:t>En plantilla escogemos </a:t>
            </a:r>
            <a:r>
              <a:rPr lang="es-ES" dirty="0" err="1">
                <a:solidFill>
                  <a:schemeClr val="bg1"/>
                </a:solidFill>
              </a:rPr>
              <a:t>list</a:t>
            </a:r>
            <a:r>
              <a:rPr lang="es-ES" dirty="0">
                <a:solidFill>
                  <a:schemeClr val="bg1"/>
                </a:solidFill>
              </a:rPr>
              <a:t>, en clase de modelo escogemos el modelo que seria usuario que fue la tabla que creamos, y en el contexto escogemos el ApplicationDbContext y escogemos que quede en el layout y le damos agregar, nos aparece este cuadro para remplazar le damos que si y ya nos crea la vista</a:t>
            </a:r>
            <a:endParaRPr lang="es-CO" dirty="0">
              <a:solidFill>
                <a:schemeClr val="bg1"/>
              </a:solidFill>
            </a:endParaRPr>
          </a:p>
        </p:txBody>
      </p:sp>
      <p:sp>
        <p:nvSpPr>
          <p:cNvPr id="8" name="Flecha: hacia la izquierda 7">
            <a:extLst>
              <a:ext uri="{FF2B5EF4-FFF2-40B4-BE49-F238E27FC236}">
                <a16:creationId xmlns:a16="http://schemas.microsoft.com/office/drawing/2014/main" id="{2E10CDD2-A663-401B-B23A-670E053139D5}"/>
              </a:ext>
            </a:extLst>
          </p:cNvPr>
          <p:cNvSpPr/>
          <p:nvPr/>
        </p:nvSpPr>
        <p:spPr>
          <a:xfrm>
            <a:off x="3515465" y="1777816"/>
            <a:ext cx="358726" cy="203981"/>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hacia la izquierda 8">
            <a:extLst>
              <a:ext uri="{FF2B5EF4-FFF2-40B4-BE49-F238E27FC236}">
                <a16:creationId xmlns:a16="http://schemas.microsoft.com/office/drawing/2014/main" id="{4D8883F9-FF6A-491A-96E8-23515355CA03}"/>
              </a:ext>
            </a:extLst>
          </p:cNvPr>
          <p:cNvSpPr/>
          <p:nvPr/>
        </p:nvSpPr>
        <p:spPr>
          <a:xfrm>
            <a:off x="4378779" y="1946617"/>
            <a:ext cx="358726" cy="203981"/>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hacia la izquierda 9">
            <a:extLst>
              <a:ext uri="{FF2B5EF4-FFF2-40B4-BE49-F238E27FC236}">
                <a16:creationId xmlns:a16="http://schemas.microsoft.com/office/drawing/2014/main" id="{C2A12290-5C90-4FD3-B1AE-FC302040C68F}"/>
              </a:ext>
            </a:extLst>
          </p:cNvPr>
          <p:cNvSpPr/>
          <p:nvPr/>
        </p:nvSpPr>
        <p:spPr>
          <a:xfrm>
            <a:off x="4049113" y="2150598"/>
            <a:ext cx="358726" cy="203981"/>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Flecha: hacia la izquierda 10">
            <a:extLst>
              <a:ext uri="{FF2B5EF4-FFF2-40B4-BE49-F238E27FC236}">
                <a16:creationId xmlns:a16="http://schemas.microsoft.com/office/drawing/2014/main" id="{5ADE6852-1AD7-4137-B8E9-32C7F1B1CEB9}"/>
              </a:ext>
            </a:extLst>
          </p:cNvPr>
          <p:cNvSpPr/>
          <p:nvPr/>
        </p:nvSpPr>
        <p:spPr>
          <a:xfrm>
            <a:off x="3793681" y="2701322"/>
            <a:ext cx="358726" cy="203981"/>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hacia la izquierda 11">
            <a:extLst>
              <a:ext uri="{FF2B5EF4-FFF2-40B4-BE49-F238E27FC236}">
                <a16:creationId xmlns:a16="http://schemas.microsoft.com/office/drawing/2014/main" id="{44FBA76F-3B15-465F-92B2-77A9AEBD65BF}"/>
              </a:ext>
            </a:extLst>
          </p:cNvPr>
          <p:cNvSpPr/>
          <p:nvPr/>
        </p:nvSpPr>
        <p:spPr>
          <a:xfrm>
            <a:off x="4474020" y="3137422"/>
            <a:ext cx="358726" cy="203981"/>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FDC449D6-4FB8-40D1-B0FB-69717DC66C86}"/>
              </a:ext>
            </a:extLst>
          </p:cNvPr>
          <p:cNvPicPr>
            <a:picLocks noChangeAspect="1"/>
          </p:cNvPicPr>
          <p:nvPr/>
        </p:nvPicPr>
        <p:blipFill rotWithShape="1">
          <a:blip r:embed="rId4"/>
          <a:srcRect l="37231" t="40752" r="36385" b="38530"/>
          <a:stretch/>
        </p:blipFill>
        <p:spPr>
          <a:xfrm>
            <a:off x="2061411" y="3380109"/>
            <a:ext cx="2412609" cy="1065618"/>
          </a:xfrm>
          <a:prstGeom prst="rect">
            <a:avLst/>
          </a:prstGeom>
        </p:spPr>
      </p:pic>
    </p:spTree>
    <p:extLst>
      <p:ext uri="{BB962C8B-B14F-4D97-AF65-F5344CB8AC3E}">
        <p14:creationId xmlns:p14="http://schemas.microsoft.com/office/powerpoint/2010/main" val="89568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n 17">
            <a:extLst>
              <a:ext uri="{FF2B5EF4-FFF2-40B4-BE49-F238E27FC236}">
                <a16:creationId xmlns:a16="http://schemas.microsoft.com/office/drawing/2014/main" id="{D5378FCF-FA68-499D-96EA-65D5003D3B5B}"/>
              </a:ext>
            </a:extLst>
          </p:cNvPr>
          <p:cNvPicPr>
            <a:picLocks noChangeAspect="1"/>
          </p:cNvPicPr>
          <p:nvPr/>
        </p:nvPicPr>
        <p:blipFill rotWithShape="1">
          <a:blip r:embed="rId3"/>
          <a:srcRect l="42231" t="6838" b="13163"/>
          <a:stretch/>
        </p:blipFill>
        <p:spPr>
          <a:xfrm>
            <a:off x="1689971" y="898636"/>
            <a:ext cx="4940266" cy="3547633"/>
          </a:xfrm>
          <a:prstGeom prst="rect">
            <a:avLst/>
          </a:prstGeom>
        </p:spPr>
      </p:pic>
      <p:sp>
        <p:nvSpPr>
          <p:cNvPr id="8" name="CuadroTexto 7">
            <a:extLst>
              <a:ext uri="{FF2B5EF4-FFF2-40B4-BE49-F238E27FC236}">
                <a16:creationId xmlns:a16="http://schemas.microsoft.com/office/drawing/2014/main" id="{E05C3CD0-70E0-402A-BEF6-D10815BF0BE1}"/>
              </a:ext>
            </a:extLst>
          </p:cNvPr>
          <p:cNvSpPr txBox="1"/>
          <p:nvPr/>
        </p:nvSpPr>
        <p:spPr>
          <a:xfrm>
            <a:off x="1650730" y="133643"/>
            <a:ext cx="5936566" cy="523220"/>
          </a:xfrm>
          <a:prstGeom prst="rect">
            <a:avLst/>
          </a:prstGeom>
          <a:noFill/>
        </p:spPr>
        <p:txBody>
          <a:bodyPr wrap="square" rtlCol="0">
            <a:spAutoFit/>
          </a:bodyPr>
          <a:lstStyle/>
          <a:p>
            <a:pPr algn="ctr"/>
            <a:r>
              <a:rPr lang="es-ES" sz="2800" dirty="0">
                <a:solidFill>
                  <a:schemeClr val="bg1"/>
                </a:solidFill>
              </a:rPr>
              <a:t>Creación de la clase Usuario</a:t>
            </a:r>
            <a:endParaRPr lang="es-CO" sz="2800" dirty="0">
              <a:solidFill>
                <a:schemeClr val="bg1"/>
              </a:solidFill>
            </a:endParaRPr>
          </a:p>
        </p:txBody>
      </p:sp>
      <p:sp>
        <p:nvSpPr>
          <p:cNvPr id="9" name="CuadroTexto 8">
            <a:extLst>
              <a:ext uri="{FF2B5EF4-FFF2-40B4-BE49-F238E27FC236}">
                <a16:creationId xmlns:a16="http://schemas.microsoft.com/office/drawing/2014/main" id="{D992996D-AF68-4B71-B175-4EF89EC5D429}"/>
              </a:ext>
            </a:extLst>
          </p:cNvPr>
          <p:cNvSpPr txBox="1"/>
          <p:nvPr/>
        </p:nvSpPr>
        <p:spPr>
          <a:xfrm>
            <a:off x="6829865" y="984738"/>
            <a:ext cx="1920240" cy="3477875"/>
          </a:xfrm>
          <a:prstGeom prst="rect">
            <a:avLst/>
          </a:prstGeom>
          <a:noFill/>
        </p:spPr>
        <p:txBody>
          <a:bodyPr wrap="square" rtlCol="0">
            <a:spAutoFit/>
          </a:bodyPr>
          <a:lstStyle/>
          <a:p>
            <a:r>
              <a:rPr lang="es-ES" sz="2000" dirty="0">
                <a:solidFill>
                  <a:schemeClr val="bg1"/>
                </a:solidFill>
              </a:rPr>
              <a:t>Nos paramos en la carpeta Models y le damos clic derecho,  selecciónanos la opción agregar y después le damos en la opción clase</a:t>
            </a:r>
            <a:endParaRPr lang="es-CO" sz="20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B51252EB-4712-4E2C-9ADC-BE855362D1CA}"/>
              </a:ext>
            </a:extLst>
          </p:cNvPr>
          <p:cNvPicPr>
            <a:picLocks noChangeAspect="1"/>
          </p:cNvPicPr>
          <p:nvPr/>
        </p:nvPicPr>
        <p:blipFill rotWithShape="1">
          <a:blip r:embed="rId3"/>
          <a:srcRect l="4154" t="9847" r="61308" b="9255"/>
          <a:stretch/>
        </p:blipFill>
        <p:spPr>
          <a:xfrm>
            <a:off x="2130236" y="885179"/>
            <a:ext cx="2797428" cy="3685735"/>
          </a:xfrm>
          <a:prstGeom prst="rect">
            <a:avLst/>
          </a:prstGeom>
        </p:spPr>
      </p:pic>
      <p:sp>
        <p:nvSpPr>
          <p:cNvPr id="5" name="Rectángulo 4">
            <a:extLst>
              <a:ext uri="{FF2B5EF4-FFF2-40B4-BE49-F238E27FC236}">
                <a16:creationId xmlns:a16="http://schemas.microsoft.com/office/drawing/2014/main" id="{D379A59C-93C5-4CBA-84D3-67CDC8610F79}"/>
              </a:ext>
            </a:extLst>
          </p:cNvPr>
          <p:cNvSpPr/>
          <p:nvPr/>
        </p:nvSpPr>
        <p:spPr>
          <a:xfrm>
            <a:off x="2426677" y="1505243"/>
            <a:ext cx="1884576" cy="520505"/>
          </a:xfrm>
          <a:prstGeom prst="rect">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6" name="CuadroTexto 5">
            <a:extLst>
              <a:ext uri="{FF2B5EF4-FFF2-40B4-BE49-F238E27FC236}">
                <a16:creationId xmlns:a16="http://schemas.microsoft.com/office/drawing/2014/main" id="{DFBDCC5D-548C-41F0-AA73-E263B6995B7A}"/>
              </a:ext>
            </a:extLst>
          </p:cNvPr>
          <p:cNvSpPr txBox="1"/>
          <p:nvPr/>
        </p:nvSpPr>
        <p:spPr>
          <a:xfrm>
            <a:off x="5099538" y="1012874"/>
            <a:ext cx="3587262" cy="3323987"/>
          </a:xfrm>
          <a:prstGeom prst="rect">
            <a:avLst/>
          </a:prstGeom>
          <a:noFill/>
        </p:spPr>
        <p:txBody>
          <a:bodyPr wrap="square" rtlCol="0">
            <a:spAutoFit/>
          </a:bodyPr>
          <a:lstStyle/>
          <a:p>
            <a:r>
              <a:rPr lang="es-ES" dirty="0">
                <a:solidFill>
                  <a:schemeClr val="bg1"/>
                </a:solidFill>
              </a:rPr>
              <a:t>Seleccionamos los que esta en el cuadro y lo borramos y aplicamos el siguiente código:</a:t>
            </a:r>
          </a:p>
          <a:p>
            <a:endParaRPr lang="es-ES" dirty="0">
              <a:solidFill>
                <a:schemeClr val="bg1"/>
              </a:solidFill>
            </a:endParaRPr>
          </a:p>
          <a:p>
            <a:r>
              <a:rPr lang="es-CO" sz="1100" dirty="0">
                <a:solidFill>
                  <a:schemeClr val="bg1"/>
                </a:solidFill>
                <a:latin typeface="Consolas" panose="020B0609020204030204" pitchFamily="49" charset="0"/>
              </a:rPr>
              <a:t>&lt;h1 </a:t>
            </a:r>
            <a:r>
              <a:rPr lang="es-CO" sz="1100" dirty="0" err="1">
                <a:solidFill>
                  <a:schemeClr val="bg1"/>
                </a:solidFill>
                <a:latin typeface="Consolas" panose="020B0609020204030204" pitchFamily="49" charset="0"/>
              </a:rPr>
              <a:t>class</a:t>
            </a:r>
            <a:r>
              <a:rPr lang="es-CO" sz="1100" dirty="0">
                <a:solidFill>
                  <a:schemeClr val="bg1"/>
                </a:solidFill>
                <a:latin typeface="Consolas" panose="020B0609020204030204" pitchFamily="49" charset="0"/>
              </a:rPr>
              <a:t>="</a:t>
            </a:r>
            <a:r>
              <a:rPr lang="es-CO" sz="1100" dirty="0" err="1">
                <a:solidFill>
                  <a:schemeClr val="bg1"/>
                </a:solidFill>
                <a:latin typeface="Consolas" panose="020B0609020204030204" pitchFamily="49" charset="0"/>
              </a:rPr>
              <a:t>text</a:t>
            </a:r>
            <a:r>
              <a:rPr lang="es-CO" sz="1100" dirty="0">
                <a:solidFill>
                  <a:schemeClr val="bg1"/>
                </a:solidFill>
                <a:latin typeface="Consolas" panose="020B0609020204030204" pitchFamily="49" charset="0"/>
              </a:rPr>
              <a:t>-center"&gt;</a:t>
            </a:r>
            <a:r>
              <a:rPr lang="es-CO" sz="1100" dirty="0" err="1">
                <a:solidFill>
                  <a:schemeClr val="bg1"/>
                </a:solidFill>
                <a:latin typeface="Consolas" panose="020B0609020204030204" pitchFamily="49" charset="0"/>
              </a:rPr>
              <a:t>Crud</a:t>
            </a:r>
            <a:r>
              <a:rPr lang="es-CO" sz="1100" dirty="0">
                <a:solidFill>
                  <a:schemeClr val="bg1"/>
                </a:solidFill>
                <a:latin typeface="Consolas" panose="020B0609020204030204" pitchFamily="49" charset="0"/>
              </a:rPr>
              <a:t> Imagen&lt;/h1&gt;</a:t>
            </a:r>
          </a:p>
          <a:p>
            <a:r>
              <a:rPr lang="es-CO" sz="1100" dirty="0">
                <a:solidFill>
                  <a:schemeClr val="bg1"/>
                </a:solidFill>
                <a:latin typeface="Consolas" panose="020B0609020204030204" pitchFamily="49" charset="0"/>
              </a:rPr>
              <a:t>&lt;</a:t>
            </a:r>
            <a:r>
              <a:rPr lang="es-CO" sz="1100" dirty="0" err="1">
                <a:solidFill>
                  <a:schemeClr val="bg1"/>
                </a:solidFill>
                <a:latin typeface="Consolas" panose="020B0609020204030204" pitchFamily="49" charset="0"/>
              </a:rPr>
              <a:t>div</a:t>
            </a:r>
            <a:r>
              <a:rPr lang="es-CO" sz="1100" dirty="0">
                <a:solidFill>
                  <a:schemeClr val="bg1"/>
                </a:solidFill>
                <a:latin typeface="Consolas" panose="020B0609020204030204" pitchFamily="49" charset="0"/>
              </a:rPr>
              <a:t> </a:t>
            </a:r>
            <a:r>
              <a:rPr lang="es-CO" sz="1100" dirty="0" err="1">
                <a:solidFill>
                  <a:schemeClr val="bg1"/>
                </a:solidFill>
                <a:latin typeface="Consolas" panose="020B0609020204030204" pitchFamily="49" charset="0"/>
              </a:rPr>
              <a:t>class</a:t>
            </a:r>
            <a:r>
              <a:rPr lang="es-CO" sz="1100" dirty="0">
                <a:solidFill>
                  <a:schemeClr val="bg1"/>
                </a:solidFill>
                <a:latin typeface="Consolas" panose="020B0609020204030204" pitchFamily="49" charset="0"/>
              </a:rPr>
              <a:t>="</a:t>
            </a:r>
            <a:r>
              <a:rPr lang="es-CO" sz="1100" dirty="0" err="1">
                <a:solidFill>
                  <a:schemeClr val="bg1"/>
                </a:solidFill>
                <a:latin typeface="Consolas" panose="020B0609020204030204" pitchFamily="49" charset="0"/>
              </a:rPr>
              <a:t>row</a:t>
            </a:r>
            <a:r>
              <a:rPr lang="es-CO" sz="1100" dirty="0">
                <a:solidFill>
                  <a:schemeClr val="bg1"/>
                </a:solidFill>
                <a:latin typeface="Consolas" panose="020B0609020204030204" pitchFamily="49" charset="0"/>
              </a:rPr>
              <a:t>"&gt;</a:t>
            </a:r>
          </a:p>
          <a:p>
            <a:r>
              <a:rPr lang="es-CO" sz="1100" dirty="0">
                <a:solidFill>
                  <a:schemeClr val="bg1"/>
                </a:solidFill>
                <a:latin typeface="Consolas" panose="020B0609020204030204" pitchFamily="49" charset="0"/>
              </a:rPr>
              <a:t>    &lt;</a:t>
            </a:r>
            <a:r>
              <a:rPr lang="es-CO" sz="1100" dirty="0" err="1">
                <a:solidFill>
                  <a:schemeClr val="bg1"/>
                </a:solidFill>
                <a:latin typeface="Consolas" panose="020B0609020204030204" pitchFamily="49" charset="0"/>
              </a:rPr>
              <a:t>div</a:t>
            </a:r>
            <a:r>
              <a:rPr lang="es-CO" sz="1100" dirty="0">
                <a:solidFill>
                  <a:schemeClr val="bg1"/>
                </a:solidFill>
                <a:latin typeface="Consolas" panose="020B0609020204030204" pitchFamily="49" charset="0"/>
              </a:rPr>
              <a:t> </a:t>
            </a:r>
            <a:r>
              <a:rPr lang="es-CO" sz="1100" dirty="0" err="1">
                <a:solidFill>
                  <a:schemeClr val="bg1"/>
                </a:solidFill>
                <a:latin typeface="Consolas" panose="020B0609020204030204" pitchFamily="49" charset="0"/>
              </a:rPr>
              <a:t>class</a:t>
            </a:r>
            <a:r>
              <a:rPr lang="es-CO" sz="1100" dirty="0">
                <a:solidFill>
                  <a:schemeClr val="bg1"/>
                </a:solidFill>
                <a:latin typeface="Consolas" panose="020B0609020204030204" pitchFamily="49" charset="0"/>
              </a:rPr>
              <a:t>="col-12"&gt;</a:t>
            </a:r>
          </a:p>
          <a:p>
            <a:r>
              <a:rPr lang="es-CO" sz="1100" dirty="0">
                <a:solidFill>
                  <a:schemeClr val="bg1"/>
                </a:solidFill>
                <a:latin typeface="Consolas" panose="020B0609020204030204" pitchFamily="49" charset="0"/>
              </a:rPr>
              <a:t>        &lt;</a:t>
            </a:r>
            <a:r>
              <a:rPr lang="es-CO" sz="1100" dirty="0" err="1">
                <a:solidFill>
                  <a:schemeClr val="bg1"/>
                </a:solidFill>
                <a:latin typeface="Consolas" panose="020B0609020204030204" pitchFamily="49" charset="0"/>
              </a:rPr>
              <a:t>div</a:t>
            </a:r>
            <a:r>
              <a:rPr lang="es-CO" sz="1100" dirty="0">
                <a:solidFill>
                  <a:schemeClr val="bg1"/>
                </a:solidFill>
                <a:latin typeface="Consolas" panose="020B0609020204030204" pitchFamily="49" charset="0"/>
              </a:rPr>
              <a:t> </a:t>
            </a:r>
            <a:r>
              <a:rPr lang="es-CO" sz="1100" dirty="0" err="1">
                <a:solidFill>
                  <a:schemeClr val="bg1"/>
                </a:solidFill>
                <a:latin typeface="Consolas" panose="020B0609020204030204" pitchFamily="49" charset="0"/>
              </a:rPr>
              <a:t>class</a:t>
            </a:r>
            <a:r>
              <a:rPr lang="es-CO" sz="1100" dirty="0">
                <a:solidFill>
                  <a:schemeClr val="bg1"/>
                </a:solidFill>
                <a:latin typeface="Consolas" panose="020B0609020204030204" pitchFamily="49" charset="0"/>
              </a:rPr>
              <a:t>="</a:t>
            </a:r>
            <a:r>
              <a:rPr lang="es-CO" sz="1100" dirty="0" err="1">
                <a:solidFill>
                  <a:schemeClr val="bg1"/>
                </a:solidFill>
                <a:latin typeface="Consolas" panose="020B0609020204030204" pitchFamily="49" charset="0"/>
              </a:rPr>
              <a:t>float-lg-right</a:t>
            </a:r>
            <a:r>
              <a:rPr lang="es-CO" sz="1100" dirty="0">
                <a:solidFill>
                  <a:schemeClr val="bg1"/>
                </a:solidFill>
                <a:latin typeface="Consolas" panose="020B0609020204030204" pitchFamily="49" charset="0"/>
              </a:rPr>
              <a:t>"&gt;</a:t>
            </a:r>
          </a:p>
          <a:p>
            <a:endParaRPr lang="es-CO" sz="1100" dirty="0">
              <a:solidFill>
                <a:schemeClr val="bg1"/>
              </a:solidFill>
              <a:latin typeface="Consolas" panose="020B0609020204030204" pitchFamily="49" charset="0"/>
            </a:endParaRPr>
          </a:p>
          <a:p>
            <a:r>
              <a:rPr lang="en-US" sz="1100" dirty="0">
                <a:solidFill>
                  <a:schemeClr val="bg1"/>
                </a:solidFill>
                <a:latin typeface="Consolas" panose="020B0609020204030204" pitchFamily="49" charset="0"/>
              </a:rPr>
              <a:t>            &lt;a </a:t>
            </a:r>
            <a:r>
              <a:rPr lang="en-US" sz="1100" b="1" dirty="0">
                <a:solidFill>
                  <a:schemeClr val="bg1"/>
                </a:solidFill>
                <a:latin typeface="Consolas" panose="020B0609020204030204" pitchFamily="49" charset="0"/>
              </a:rPr>
              <a:t>asp-action</a:t>
            </a:r>
            <a:r>
              <a:rPr lang="en-US" sz="1100" b="0" dirty="0">
                <a:solidFill>
                  <a:schemeClr val="bg1"/>
                </a:solidFill>
                <a:latin typeface="Consolas" panose="020B0609020204030204" pitchFamily="49" charset="0"/>
              </a:rPr>
              <a:t>="Create" </a:t>
            </a:r>
            <a:r>
              <a:rPr lang="en-US" sz="1100" b="1" dirty="0">
                <a:solidFill>
                  <a:schemeClr val="bg1"/>
                </a:solidFill>
                <a:latin typeface="Consolas" panose="020B0609020204030204" pitchFamily="49" charset="0"/>
              </a:rPr>
              <a:t>asp-controller</a:t>
            </a:r>
            <a:r>
              <a:rPr lang="en-US" sz="1100" b="0" dirty="0">
                <a:solidFill>
                  <a:schemeClr val="bg1"/>
                </a:solidFill>
                <a:latin typeface="Consolas" panose="020B0609020204030204" pitchFamily="49" charset="0"/>
              </a:rPr>
              <a:t>="Home" class="</a:t>
            </a:r>
            <a:r>
              <a:rPr lang="en-US" sz="1100" b="0" dirty="0" err="1">
                <a:solidFill>
                  <a:schemeClr val="bg1"/>
                </a:solidFill>
                <a:latin typeface="Consolas" panose="020B0609020204030204" pitchFamily="49" charset="0"/>
              </a:rPr>
              <a:t>btn</a:t>
            </a:r>
            <a:r>
              <a:rPr lang="en-US" sz="1100" b="0" dirty="0">
                <a:solidFill>
                  <a:schemeClr val="bg1"/>
                </a:solidFill>
                <a:latin typeface="Consolas" panose="020B0609020204030204" pitchFamily="49" charset="0"/>
              </a:rPr>
              <a:t> </a:t>
            </a:r>
            <a:r>
              <a:rPr lang="en-US" sz="1100" b="0" dirty="0" err="1">
                <a:solidFill>
                  <a:schemeClr val="bg1"/>
                </a:solidFill>
                <a:latin typeface="Consolas" panose="020B0609020204030204" pitchFamily="49" charset="0"/>
              </a:rPr>
              <a:t>btn</a:t>
            </a:r>
            <a:r>
              <a:rPr lang="en-US" sz="1100" b="0" dirty="0">
                <a:solidFill>
                  <a:schemeClr val="bg1"/>
                </a:solidFill>
                <a:latin typeface="Consolas" panose="020B0609020204030204" pitchFamily="49" charset="0"/>
              </a:rPr>
              <a:t>-success"&gt;</a:t>
            </a:r>
          </a:p>
          <a:p>
            <a:r>
              <a:rPr lang="sv-SE" sz="1100" b="0" dirty="0">
                <a:solidFill>
                  <a:schemeClr val="bg1"/>
                </a:solidFill>
                <a:latin typeface="Consolas" panose="020B0609020204030204" pitchFamily="49" charset="0"/>
              </a:rPr>
              <a:t>                &lt;i class="fas fa-plus"&gt;&lt;/i&gt;</a:t>
            </a:r>
          </a:p>
          <a:p>
            <a:r>
              <a:rPr lang="es-CO" sz="1100" b="0" dirty="0">
                <a:solidFill>
                  <a:schemeClr val="bg1"/>
                </a:solidFill>
                <a:latin typeface="Consolas" panose="020B0609020204030204" pitchFamily="49" charset="0"/>
              </a:rPr>
              <a:t>                Nuevo Usuario</a:t>
            </a:r>
          </a:p>
          <a:p>
            <a:r>
              <a:rPr lang="es-CO" sz="1100" b="0" dirty="0">
                <a:solidFill>
                  <a:schemeClr val="bg1"/>
                </a:solidFill>
                <a:latin typeface="Consolas" panose="020B0609020204030204" pitchFamily="49" charset="0"/>
              </a:rPr>
              <a:t>            &lt;/a&gt;</a:t>
            </a:r>
          </a:p>
          <a:p>
            <a:r>
              <a:rPr lang="es-CO" sz="1100" b="0" dirty="0">
                <a:solidFill>
                  <a:schemeClr val="bg1"/>
                </a:solidFill>
                <a:latin typeface="Consolas" panose="020B0609020204030204" pitchFamily="49" charset="0"/>
              </a:rPr>
              <a:t>        &lt;/</a:t>
            </a:r>
            <a:r>
              <a:rPr lang="es-CO" sz="1100" b="0" dirty="0" err="1">
                <a:solidFill>
                  <a:schemeClr val="bg1"/>
                </a:solidFill>
                <a:latin typeface="Consolas" panose="020B0609020204030204" pitchFamily="49" charset="0"/>
              </a:rPr>
              <a:t>div</a:t>
            </a:r>
            <a:r>
              <a:rPr lang="es-CO" sz="1100" b="0" dirty="0">
                <a:solidFill>
                  <a:schemeClr val="bg1"/>
                </a:solidFill>
                <a:latin typeface="Consolas" panose="020B0609020204030204" pitchFamily="49" charset="0"/>
              </a:rPr>
              <a:t>&gt;</a:t>
            </a:r>
          </a:p>
          <a:p>
            <a:endParaRPr lang="es-CO" sz="1100" b="0" dirty="0">
              <a:solidFill>
                <a:schemeClr val="bg1"/>
              </a:solidFill>
              <a:latin typeface="Consolas" panose="020B0609020204030204" pitchFamily="49" charset="0"/>
            </a:endParaRPr>
          </a:p>
          <a:p>
            <a:r>
              <a:rPr lang="es-CO" sz="1100" b="0" dirty="0">
                <a:solidFill>
                  <a:schemeClr val="bg1"/>
                </a:solidFill>
                <a:latin typeface="Consolas" panose="020B0609020204030204" pitchFamily="49" charset="0"/>
              </a:rPr>
              <a:t>    &lt;/</a:t>
            </a:r>
            <a:r>
              <a:rPr lang="es-CO" sz="1100" b="0" dirty="0" err="1">
                <a:solidFill>
                  <a:schemeClr val="bg1"/>
                </a:solidFill>
                <a:latin typeface="Consolas" panose="020B0609020204030204" pitchFamily="49" charset="0"/>
              </a:rPr>
              <a:t>div</a:t>
            </a:r>
            <a:r>
              <a:rPr lang="es-CO" sz="1100" b="0" dirty="0">
                <a:solidFill>
                  <a:schemeClr val="bg1"/>
                </a:solidFill>
                <a:latin typeface="Consolas" panose="020B0609020204030204" pitchFamily="49" charset="0"/>
              </a:rPr>
              <a:t>&gt;</a:t>
            </a:r>
          </a:p>
          <a:p>
            <a:r>
              <a:rPr lang="es-CO" sz="1100" b="0" dirty="0">
                <a:solidFill>
                  <a:schemeClr val="bg1"/>
                </a:solidFill>
                <a:latin typeface="Consolas" panose="020B0609020204030204" pitchFamily="49" charset="0"/>
              </a:rPr>
              <a:t>&lt;/</a:t>
            </a:r>
            <a:r>
              <a:rPr lang="es-CO" sz="1100" b="0" dirty="0" err="1">
                <a:solidFill>
                  <a:schemeClr val="bg1"/>
                </a:solidFill>
                <a:latin typeface="Consolas" panose="020B0609020204030204" pitchFamily="49" charset="0"/>
              </a:rPr>
              <a:t>div</a:t>
            </a:r>
            <a:r>
              <a:rPr lang="es-CO" sz="1100" b="0" dirty="0">
                <a:solidFill>
                  <a:schemeClr val="bg1"/>
                </a:solidFill>
                <a:latin typeface="Consolas" panose="020B0609020204030204" pitchFamily="49" charset="0"/>
              </a:rPr>
              <a:t>&gt;</a:t>
            </a:r>
            <a:endParaRPr lang="es-CO" sz="1000" dirty="0">
              <a:solidFill>
                <a:schemeClr val="bg1"/>
              </a:solidFill>
            </a:endParaRPr>
          </a:p>
        </p:txBody>
      </p:sp>
    </p:spTree>
    <p:extLst>
      <p:ext uri="{BB962C8B-B14F-4D97-AF65-F5344CB8AC3E}">
        <p14:creationId xmlns:p14="http://schemas.microsoft.com/office/powerpoint/2010/main" val="1082722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2116ABD1-3980-418A-8AE2-020D8F8A69D7}"/>
              </a:ext>
            </a:extLst>
          </p:cNvPr>
          <p:cNvPicPr>
            <a:picLocks noChangeAspect="1"/>
          </p:cNvPicPr>
          <p:nvPr/>
        </p:nvPicPr>
        <p:blipFill rotWithShape="1">
          <a:blip r:embed="rId3"/>
          <a:srcRect l="-1692" r="62846" b="91795"/>
          <a:stretch/>
        </p:blipFill>
        <p:spPr>
          <a:xfrm>
            <a:off x="1863969" y="1413803"/>
            <a:ext cx="6630572" cy="787791"/>
          </a:xfrm>
          <a:prstGeom prst="rect">
            <a:avLst/>
          </a:prstGeom>
        </p:spPr>
      </p:pic>
      <p:sp>
        <p:nvSpPr>
          <p:cNvPr id="8" name="Flecha: hacia la izquierda 7">
            <a:extLst>
              <a:ext uri="{FF2B5EF4-FFF2-40B4-BE49-F238E27FC236}">
                <a16:creationId xmlns:a16="http://schemas.microsoft.com/office/drawing/2014/main" id="{F3457F4D-ACDD-4922-ABEF-B59B5BF2B9FA}"/>
              </a:ext>
            </a:extLst>
          </p:cNvPr>
          <p:cNvSpPr/>
          <p:nvPr/>
        </p:nvSpPr>
        <p:spPr>
          <a:xfrm rot="18326598">
            <a:off x="7516535" y="1491717"/>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hacia la izquierda 8">
            <a:extLst>
              <a:ext uri="{FF2B5EF4-FFF2-40B4-BE49-F238E27FC236}">
                <a16:creationId xmlns:a16="http://schemas.microsoft.com/office/drawing/2014/main" id="{C881983A-532D-4A81-9DD9-E154649F5DEC}"/>
              </a:ext>
            </a:extLst>
          </p:cNvPr>
          <p:cNvSpPr/>
          <p:nvPr/>
        </p:nvSpPr>
        <p:spPr>
          <a:xfrm rot="18326598">
            <a:off x="3918736" y="1491717"/>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BA71ABB2-D3CA-4C84-AB34-26E86DA2F145}"/>
              </a:ext>
            </a:extLst>
          </p:cNvPr>
          <p:cNvSpPr txBox="1"/>
          <p:nvPr/>
        </p:nvSpPr>
        <p:spPr>
          <a:xfrm>
            <a:off x="2623625" y="2757268"/>
            <a:ext cx="3734972" cy="1169551"/>
          </a:xfrm>
          <a:prstGeom prst="rect">
            <a:avLst/>
          </a:prstGeom>
          <a:noFill/>
        </p:spPr>
        <p:txBody>
          <a:bodyPr wrap="square" rtlCol="0">
            <a:spAutoFit/>
          </a:bodyPr>
          <a:lstStyle/>
          <a:p>
            <a:r>
              <a:rPr lang="es-ES" dirty="0">
                <a:solidFill>
                  <a:schemeClr val="bg1"/>
                </a:solidFill>
              </a:rPr>
              <a:t>Guardamos los cambios hechos, le damos guardar como se muestra en la imagen y iniciamos el proyecto damos ahí en IIS Express siempre debe estar esa opción, damos clic.</a:t>
            </a:r>
            <a:endParaRPr lang="es-CO" dirty="0">
              <a:solidFill>
                <a:schemeClr val="bg1"/>
              </a:solidFill>
            </a:endParaRPr>
          </a:p>
        </p:txBody>
      </p:sp>
    </p:spTree>
    <p:extLst>
      <p:ext uri="{BB962C8B-B14F-4D97-AF65-F5344CB8AC3E}">
        <p14:creationId xmlns:p14="http://schemas.microsoft.com/office/powerpoint/2010/main" val="413512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2D861143-BD0F-4CCF-A78A-935F25C4015B}"/>
              </a:ext>
            </a:extLst>
          </p:cNvPr>
          <p:cNvPicPr>
            <a:picLocks noChangeAspect="1"/>
          </p:cNvPicPr>
          <p:nvPr/>
        </p:nvPicPr>
        <p:blipFill rotWithShape="1">
          <a:blip r:embed="rId3"/>
          <a:srcRect l="10077" t="24069" r="66308" b="55555"/>
          <a:stretch/>
        </p:blipFill>
        <p:spPr>
          <a:xfrm>
            <a:off x="1885071" y="1012874"/>
            <a:ext cx="4289792" cy="2082018"/>
          </a:xfrm>
          <a:prstGeom prst="rect">
            <a:avLst/>
          </a:prstGeom>
        </p:spPr>
      </p:pic>
      <p:sp>
        <p:nvSpPr>
          <p:cNvPr id="7" name="CuadroTexto 6">
            <a:extLst>
              <a:ext uri="{FF2B5EF4-FFF2-40B4-BE49-F238E27FC236}">
                <a16:creationId xmlns:a16="http://schemas.microsoft.com/office/drawing/2014/main" id="{66B1872A-A4A2-4004-BC4A-C02A3ABD6366}"/>
              </a:ext>
            </a:extLst>
          </p:cNvPr>
          <p:cNvSpPr txBox="1"/>
          <p:nvPr/>
        </p:nvSpPr>
        <p:spPr>
          <a:xfrm>
            <a:off x="6288258" y="1012874"/>
            <a:ext cx="2067951" cy="1815882"/>
          </a:xfrm>
          <a:prstGeom prst="rect">
            <a:avLst/>
          </a:prstGeom>
          <a:noFill/>
        </p:spPr>
        <p:txBody>
          <a:bodyPr wrap="square" rtlCol="0">
            <a:spAutoFit/>
          </a:bodyPr>
          <a:lstStyle/>
          <a:p>
            <a:r>
              <a:rPr lang="es-419" dirty="0">
                <a:solidFill>
                  <a:schemeClr val="bg1"/>
                </a:solidFill>
              </a:rPr>
              <a:t>El créate lo creamos como esta la imagen el llamado de </a:t>
            </a:r>
            <a:r>
              <a:rPr lang="es-419" dirty="0" err="1">
                <a:solidFill>
                  <a:schemeClr val="bg1"/>
                </a:solidFill>
              </a:rPr>
              <a:t>articuloVm</a:t>
            </a:r>
            <a:r>
              <a:rPr lang="es-419" dirty="0">
                <a:solidFill>
                  <a:schemeClr val="bg1"/>
                </a:solidFill>
              </a:rPr>
              <a:t> es de la carpeta de </a:t>
            </a:r>
            <a:r>
              <a:rPr lang="es-419" dirty="0" err="1">
                <a:solidFill>
                  <a:schemeClr val="bg1"/>
                </a:solidFill>
              </a:rPr>
              <a:t>viewmodels</a:t>
            </a:r>
            <a:r>
              <a:rPr lang="es-419" dirty="0">
                <a:solidFill>
                  <a:schemeClr val="bg1"/>
                </a:solidFill>
              </a:rPr>
              <a:t> que creamos al principio aquí estamos llamando esa clase </a:t>
            </a:r>
          </a:p>
        </p:txBody>
      </p:sp>
    </p:spTree>
    <p:extLst>
      <p:ext uri="{BB962C8B-B14F-4D97-AF65-F5344CB8AC3E}">
        <p14:creationId xmlns:p14="http://schemas.microsoft.com/office/powerpoint/2010/main" val="3598274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B9399128-DA5A-4FAB-85ED-885D6028F4CE}"/>
              </a:ext>
            </a:extLst>
          </p:cNvPr>
          <p:cNvPicPr>
            <a:picLocks noChangeAspect="1"/>
          </p:cNvPicPr>
          <p:nvPr/>
        </p:nvPicPr>
        <p:blipFill rotWithShape="1">
          <a:blip r:embed="rId3"/>
          <a:srcRect t="8205" r="1077" b="4957"/>
          <a:stretch/>
        </p:blipFill>
        <p:spPr>
          <a:xfrm>
            <a:off x="1800665" y="1041010"/>
            <a:ext cx="5815749" cy="2871696"/>
          </a:xfrm>
          <a:prstGeom prst="rect">
            <a:avLst/>
          </a:prstGeom>
        </p:spPr>
      </p:pic>
      <p:sp>
        <p:nvSpPr>
          <p:cNvPr id="4" name="CuadroTexto 3">
            <a:extLst>
              <a:ext uri="{FF2B5EF4-FFF2-40B4-BE49-F238E27FC236}">
                <a16:creationId xmlns:a16="http://schemas.microsoft.com/office/drawing/2014/main" id="{C0A21B26-73C7-4CCE-9502-6400F63F51A2}"/>
              </a:ext>
            </a:extLst>
          </p:cNvPr>
          <p:cNvSpPr txBox="1"/>
          <p:nvPr/>
        </p:nvSpPr>
        <p:spPr>
          <a:xfrm>
            <a:off x="7723164" y="1329396"/>
            <a:ext cx="1012874" cy="2031325"/>
          </a:xfrm>
          <a:prstGeom prst="rect">
            <a:avLst/>
          </a:prstGeom>
          <a:noFill/>
        </p:spPr>
        <p:txBody>
          <a:bodyPr wrap="square" rtlCol="0">
            <a:spAutoFit/>
          </a:bodyPr>
          <a:lstStyle/>
          <a:p>
            <a:r>
              <a:rPr lang="es-ES" dirty="0">
                <a:solidFill>
                  <a:schemeClr val="bg1"/>
                </a:solidFill>
              </a:rPr>
              <a:t> debe el proyecto estar así si no esta así revise todos los pasos a ver si le falta algo</a:t>
            </a:r>
            <a:endParaRPr lang="es-CO" dirty="0">
              <a:solidFill>
                <a:schemeClr val="bg1"/>
              </a:solidFill>
            </a:endParaRPr>
          </a:p>
        </p:txBody>
      </p:sp>
    </p:spTree>
    <p:extLst>
      <p:ext uri="{BB962C8B-B14F-4D97-AF65-F5344CB8AC3E}">
        <p14:creationId xmlns:p14="http://schemas.microsoft.com/office/powerpoint/2010/main" val="573034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A0B3B206-182C-44DA-AB62-223EB775B677}"/>
              </a:ext>
            </a:extLst>
          </p:cNvPr>
          <p:cNvPicPr>
            <a:picLocks noChangeAspect="1"/>
          </p:cNvPicPr>
          <p:nvPr/>
        </p:nvPicPr>
        <p:blipFill rotWithShape="1">
          <a:blip r:embed="rId3"/>
          <a:srcRect l="28615" t="22701" r="29001" b="26018"/>
          <a:stretch/>
        </p:blipFill>
        <p:spPr>
          <a:xfrm>
            <a:off x="1976510" y="1071032"/>
            <a:ext cx="4668674" cy="3177411"/>
          </a:xfrm>
          <a:prstGeom prst="rect">
            <a:avLst/>
          </a:prstGeom>
        </p:spPr>
      </p:pic>
      <p:sp>
        <p:nvSpPr>
          <p:cNvPr id="4" name="CuadroTexto 3">
            <a:extLst>
              <a:ext uri="{FF2B5EF4-FFF2-40B4-BE49-F238E27FC236}">
                <a16:creationId xmlns:a16="http://schemas.microsoft.com/office/drawing/2014/main" id="{5333F913-A4DF-4C70-AA2C-4BF5314DCB31}"/>
              </a:ext>
            </a:extLst>
          </p:cNvPr>
          <p:cNvSpPr txBox="1"/>
          <p:nvPr/>
        </p:nvSpPr>
        <p:spPr>
          <a:xfrm>
            <a:off x="6759526" y="534251"/>
            <a:ext cx="2067951" cy="3970318"/>
          </a:xfrm>
          <a:prstGeom prst="rect">
            <a:avLst/>
          </a:prstGeom>
          <a:noFill/>
        </p:spPr>
        <p:txBody>
          <a:bodyPr wrap="square" rtlCol="0">
            <a:spAutoFit/>
          </a:bodyPr>
          <a:lstStyle/>
          <a:p>
            <a:r>
              <a:rPr lang="es-ES" dirty="0">
                <a:solidFill>
                  <a:schemeClr val="bg1"/>
                </a:solidFill>
              </a:rPr>
              <a:t>Ahora agregamos la vista a todos los botones así como lo hicimos con el index la única diferencia es que en la plantilla se escoge la vista respectiva del botón en mi caso como creare la vista del créate escojo la opción del créate, ya con el resto escogen la opción la cual están creando la vista, ejemplo si están haciendo la del delete, escogen plantilla delete.</a:t>
            </a:r>
            <a:endParaRPr lang="es-CO" dirty="0">
              <a:solidFill>
                <a:schemeClr val="bg1"/>
              </a:solidFill>
            </a:endParaRPr>
          </a:p>
        </p:txBody>
      </p:sp>
      <p:sp>
        <p:nvSpPr>
          <p:cNvPr id="9" name="Flecha: hacia la izquierda 8">
            <a:extLst>
              <a:ext uri="{FF2B5EF4-FFF2-40B4-BE49-F238E27FC236}">
                <a16:creationId xmlns:a16="http://schemas.microsoft.com/office/drawing/2014/main" id="{F711E4FE-852A-44CE-B541-912465FD2C45}"/>
              </a:ext>
            </a:extLst>
          </p:cNvPr>
          <p:cNvSpPr/>
          <p:nvPr/>
        </p:nvSpPr>
        <p:spPr>
          <a:xfrm rot="18326598">
            <a:off x="3447470" y="1801207"/>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0713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D5B86E96-9054-476F-8171-9A6AFF81DF53}"/>
              </a:ext>
            </a:extLst>
          </p:cNvPr>
          <p:cNvSpPr txBox="1"/>
          <p:nvPr/>
        </p:nvSpPr>
        <p:spPr>
          <a:xfrm>
            <a:off x="1090404" y="0"/>
            <a:ext cx="7385538" cy="369332"/>
          </a:xfrm>
          <a:prstGeom prst="rect">
            <a:avLst/>
          </a:prstGeom>
          <a:noFill/>
        </p:spPr>
        <p:txBody>
          <a:bodyPr wrap="square" rtlCol="0">
            <a:spAutoFit/>
          </a:bodyPr>
          <a:lstStyle/>
          <a:p>
            <a:pPr algn="ctr"/>
            <a:r>
              <a:rPr lang="es-ES" sz="1800" dirty="0">
                <a:solidFill>
                  <a:schemeClr val="bg1"/>
                </a:solidFill>
              </a:rPr>
              <a:t>Funcionalidades que debe llevar el créate para subir archivos</a:t>
            </a:r>
            <a:endParaRPr lang="es-CO" sz="1800" dirty="0">
              <a:solidFill>
                <a:schemeClr val="bg1"/>
              </a:solidFill>
            </a:endParaRPr>
          </a:p>
        </p:txBody>
      </p:sp>
      <p:pic>
        <p:nvPicPr>
          <p:cNvPr id="4" name="Imagen 3">
            <a:extLst>
              <a:ext uri="{FF2B5EF4-FFF2-40B4-BE49-F238E27FC236}">
                <a16:creationId xmlns:a16="http://schemas.microsoft.com/office/drawing/2014/main" id="{9F7799AB-6284-4159-9E46-88B8B6F5332E}"/>
              </a:ext>
            </a:extLst>
          </p:cNvPr>
          <p:cNvPicPr>
            <a:picLocks noChangeAspect="1"/>
          </p:cNvPicPr>
          <p:nvPr/>
        </p:nvPicPr>
        <p:blipFill rotWithShape="1">
          <a:blip r:embed="rId3"/>
          <a:srcRect l="2692" t="13402" r="52852" b="63350"/>
          <a:stretch/>
        </p:blipFill>
        <p:spPr>
          <a:xfrm>
            <a:off x="1603717" y="837065"/>
            <a:ext cx="4628270" cy="1361423"/>
          </a:xfrm>
          <a:prstGeom prst="rect">
            <a:avLst/>
          </a:prstGeom>
        </p:spPr>
      </p:pic>
      <p:pic>
        <p:nvPicPr>
          <p:cNvPr id="6" name="Imagen 5">
            <a:extLst>
              <a:ext uri="{FF2B5EF4-FFF2-40B4-BE49-F238E27FC236}">
                <a16:creationId xmlns:a16="http://schemas.microsoft.com/office/drawing/2014/main" id="{0ACE5F2A-9F6E-47C2-879E-51178163A2D9}"/>
              </a:ext>
            </a:extLst>
          </p:cNvPr>
          <p:cNvPicPr>
            <a:picLocks noChangeAspect="1"/>
          </p:cNvPicPr>
          <p:nvPr/>
        </p:nvPicPr>
        <p:blipFill rotWithShape="1">
          <a:blip r:embed="rId4"/>
          <a:srcRect l="2846" t="10666" r="52852" b="64034"/>
          <a:stretch/>
        </p:blipFill>
        <p:spPr>
          <a:xfrm>
            <a:off x="1655167" y="2355473"/>
            <a:ext cx="4628270" cy="1486692"/>
          </a:xfrm>
          <a:prstGeom prst="rect">
            <a:avLst/>
          </a:prstGeom>
        </p:spPr>
      </p:pic>
      <p:sp>
        <p:nvSpPr>
          <p:cNvPr id="11" name="Flecha: hacia la izquierda 10">
            <a:extLst>
              <a:ext uri="{FF2B5EF4-FFF2-40B4-BE49-F238E27FC236}">
                <a16:creationId xmlns:a16="http://schemas.microsoft.com/office/drawing/2014/main" id="{6E87401B-67E3-46A3-85DF-B8AE31320A7A}"/>
              </a:ext>
            </a:extLst>
          </p:cNvPr>
          <p:cNvSpPr/>
          <p:nvPr/>
        </p:nvSpPr>
        <p:spPr>
          <a:xfrm rot="18326598">
            <a:off x="3424909" y="3186875"/>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hacia la izquierda 11">
            <a:extLst>
              <a:ext uri="{FF2B5EF4-FFF2-40B4-BE49-F238E27FC236}">
                <a16:creationId xmlns:a16="http://schemas.microsoft.com/office/drawing/2014/main" id="{06F62796-C7C6-4C04-9A3E-37BB5CF3EE70}"/>
              </a:ext>
            </a:extLst>
          </p:cNvPr>
          <p:cNvSpPr/>
          <p:nvPr/>
        </p:nvSpPr>
        <p:spPr>
          <a:xfrm rot="18326598">
            <a:off x="5226724" y="3186875"/>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A72A8593-1626-4C7A-BE8B-7F14200234FD}"/>
              </a:ext>
            </a:extLst>
          </p:cNvPr>
          <p:cNvSpPr txBox="1"/>
          <p:nvPr/>
        </p:nvSpPr>
        <p:spPr>
          <a:xfrm>
            <a:off x="6334888" y="750994"/>
            <a:ext cx="2809112" cy="2769989"/>
          </a:xfrm>
          <a:prstGeom prst="rect">
            <a:avLst/>
          </a:prstGeom>
          <a:noFill/>
        </p:spPr>
        <p:txBody>
          <a:bodyPr wrap="square" rtlCol="0">
            <a:spAutoFit/>
          </a:bodyPr>
          <a:lstStyle/>
          <a:p>
            <a:r>
              <a:rPr lang="es-ES" dirty="0">
                <a:solidFill>
                  <a:schemeClr val="bg1"/>
                </a:solidFill>
              </a:rPr>
              <a:t>Nos dirigimos ala vista del créate, buscamos la opción que aparece en la imagen por lo general esta en la línea 14, si no buscan el código como esta en la imagen, después añadimos los siguientes códigos, </a:t>
            </a:r>
            <a:r>
              <a:rPr lang="es-CO" dirty="0" err="1">
                <a:solidFill>
                  <a:srgbClr val="FF0000"/>
                </a:solidFill>
                <a:latin typeface="Consolas" panose="020B0609020204030204" pitchFamily="49" charset="0"/>
              </a:rPr>
              <a:t>method</a:t>
            </a:r>
            <a:r>
              <a:rPr lang="es-CO" dirty="0">
                <a:solidFill>
                  <a:srgbClr val="0000FF"/>
                </a:solidFill>
                <a:latin typeface="Consolas" panose="020B0609020204030204" pitchFamily="49" charset="0"/>
              </a:rPr>
              <a:t>="post“ </a:t>
            </a:r>
            <a:r>
              <a:rPr lang="es-CO" dirty="0">
                <a:solidFill>
                  <a:schemeClr val="bg1"/>
                </a:solidFill>
                <a:latin typeface="Consolas" panose="020B0609020204030204" pitchFamily="49" charset="0"/>
              </a:rPr>
              <a:t>esto será ponerle como método post, </a:t>
            </a:r>
            <a:r>
              <a:rPr lang="es-CO" sz="1200" dirty="0" err="1">
                <a:solidFill>
                  <a:srgbClr val="FF0000"/>
                </a:solidFill>
                <a:latin typeface="Consolas" panose="020B0609020204030204" pitchFamily="49" charset="0"/>
              </a:rPr>
              <a:t>enctype</a:t>
            </a:r>
            <a:r>
              <a:rPr lang="es-CO" sz="1200" dirty="0">
                <a:solidFill>
                  <a:srgbClr val="0000FF"/>
                </a:solidFill>
                <a:latin typeface="Consolas" panose="020B0609020204030204" pitchFamily="49" charset="0"/>
              </a:rPr>
              <a:t>="</a:t>
            </a:r>
            <a:r>
              <a:rPr lang="es-CO" sz="1200" dirty="0" err="1">
                <a:solidFill>
                  <a:srgbClr val="0000FF"/>
                </a:solidFill>
                <a:latin typeface="Consolas" panose="020B0609020204030204" pitchFamily="49" charset="0"/>
              </a:rPr>
              <a:t>multipart</a:t>
            </a:r>
            <a:r>
              <a:rPr lang="es-CO" sz="1200" dirty="0">
                <a:solidFill>
                  <a:srgbClr val="0000FF"/>
                </a:solidFill>
                <a:latin typeface="Consolas" panose="020B0609020204030204" pitchFamily="49" charset="0"/>
              </a:rPr>
              <a:t>/</a:t>
            </a:r>
            <a:r>
              <a:rPr lang="es-CO" sz="1200" dirty="0" err="1">
                <a:solidFill>
                  <a:srgbClr val="0000FF"/>
                </a:solidFill>
                <a:latin typeface="Consolas" panose="020B0609020204030204" pitchFamily="49" charset="0"/>
              </a:rPr>
              <a:t>form</a:t>
            </a:r>
            <a:r>
              <a:rPr lang="es-CO" sz="1200" dirty="0">
                <a:solidFill>
                  <a:srgbClr val="0000FF"/>
                </a:solidFill>
                <a:latin typeface="Consolas" panose="020B0609020204030204" pitchFamily="49" charset="0"/>
              </a:rPr>
              <a:t>-data“ </a:t>
            </a:r>
            <a:r>
              <a:rPr lang="es-CO" sz="1200" dirty="0">
                <a:solidFill>
                  <a:schemeClr val="bg1"/>
                </a:solidFill>
                <a:latin typeface="Consolas" panose="020B0609020204030204" pitchFamily="49" charset="0"/>
              </a:rPr>
              <a:t>obligatoriamente va este código, este nos sirve para subir archivos.</a:t>
            </a:r>
            <a:endParaRPr lang="es-CO" dirty="0">
              <a:solidFill>
                <a:schemeClr val="bg1"/>
              </a:solidFill>
            </a:endParaRPr>
          </a:p>
        </p:txBody>
      </p:sp>
      <p:sp>
        <p:nvSpPr>
          <p:cNvPr id="14" name="Flecha: hacia la izquierda 13">
            <a:extLst>
              <a:ext uri="{FF2B5EF4-FFF2-40B4-BE49-F238E27FC236}">
                <a16:creationId xmlns:a16="http://schemas.microsoft.com/office/drawing/2014/main" id="{70A1C10A-166F-41BE-995E-F88EA3CFA166}"/>
              </a:ext>
            </a:extLst>
          </p:cNvPr>
          <p:cNvSpPr/>
          <p:nvPr/>
        </p:nvSpPr>
        <p:spPr>
          <a:xfrm rot="18326598">
            <a:off x="3480075" y="1503631"/>
            <a:ext cx="492369" cy="2461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447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CB3C281F-133B-4B9A-8C56-1B11FDBD6F90}"/>
              </a:ext>
            </a:extLst>
          </p:cNvPr>
          <p:cNvPicPr>
            <a:picLocks noChangeAspect="1"/>
          </p:cNvPicPr>
          <p:nvPr/>
        </p:nvPicPr>
        <p:blipFill rotWithShape="1">
          <a:blip r:embed="rId3"/>
          <a:srcRect l="2385" t="9026" r="58846" b="75521"/>
          <a:stretch/>
        </p:blipFill>
        <p:spPr>
          <a:xfrm>
            <a:off x="1906744" y="1129812"/>
            <a:ext cx="6431305" cy="1441938"/>
          </a:xfrm>
          <a:prstGeom prst="rect">
            <a:avLst/>
          </a:prstGeom>
        </p:spPr>
      </p:pic>
      <p:sp>
        <p:nvSpPr>
          <p:cNvPr id="4" name="CuadroTexto 3">
            <a:extLst>
              <a:ext uri="{FF2B5EF4-FFF2-40B4-BE49-F238E27FC236}">
                <a16:creationId xmlns:a16="http://schemas.microsoft.com/office/drawing/2014/main" id="{3096E9B1-CF3B-43EA-822D-213CCC8E7F34}"/>
              </a:ext>
            </a:extLst>
          </p:cNvPr>
          <p:cNvSpPr txBox="1"/>
          <p:nvPr/>
        </p:nvSpPr>
        <p:spPr>
          <a:xfrm>
            <a:off x="2089052" y="2722098"/>
            <a:ext cx="6042074" cy="738664"/>
          </a:xfrm>
          <a:prstGeom prst="rect">
            <a:avLst/>
          </a:prstGeom>
          <a:noFill/>
        </p:spPr>
        <p:txBody>
          <a:bodyPr wrap="square" rtlCol="0">
            <a:spAutoFit/>
          </a:bodyPr>
          <a:lstStyle/>
          <a:p>
            <a:r>
              <a:rPr lang="es-ES" dirty="0">
                <a:solidFill>
                  <a:schemeClr val="bg1"/>
                </a:solidFill>
              </a:rPr>
              <a:t>Nos dirigimos al créate de la tabla y cambiamos el llamado del modelo y llamamos el modelo que creamos que en este caso es UsuarioVM debe quedar tal cual como esta en la imagen</a:t>
            </a:r>
            <a:endParaRPr lang="es-CO" dirty="0">
              <a:solidFill>
                <a:schemeClr val="bg1"/>
              </a:solidFill>
            </a:endParaRPr>
          </a:p>
        </p:txBody>
      </p:sp>
      <p:sp>
        <p:nvSpPr>
          <p:cNvPr id="9" name="Rectángulo 8">
            <a:extLst>
              <a:ext uri="{FF2B5EF4-FFF2-40B4-BE49-F238E27FC236}">
                <a16:creationId xmlns:a16="http://schemas.microsoft.com/office/drawing/2014/main" id="{C3843807-316F-46A2-973D-292DD2E2B49D}"/>
              </a:ext>
            </a:extLst>
          </p:cNvPr>
          <p:cNvSpPr/>
          <p:nvPr/>
        </p:nvSpPr>
        <p:spPr>
          <a:xfrm>
            <a:off x="2584190" y="1232727"/>
            <a:ext cx="4702125" cy="328786"/>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945879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A77BD589-C9CE-4DD8-89A2-54C1DBD65A65}"/>
              </a:ext>
            </a:extLst>
          </p:cNvPr>
          <p:cNvPicPr>
            <a:picLocks noChangeAspect="1"/>
          </p:cNvPicPr>
          <p:nvPr/>
        </p:nvPicPr>
        <p:blipFill rotWithShape="1">
          <a:blip r:embed="rId3"/>
          <a:srcRect l="4385" t="17504" r="47149" b="45709"/>
          <a:stretch/>
        </p:blipFill>
        <p:spPr>
          <a:xfrm>
            <a:off x="2303808" y="963635"/>
            <a:ext cx="5370118" cy="2292700"/>
          </a:xfrm>
          <a:prstGeom prst="rect">
            <a:avLst/>
          </a:prstGeom>
        </p:spPr>
      </p:pic>
      <p:sp>
        <p:nvSpPr>
          <p:cNvPr id="4" name="CuadroTexto 3">
            <a:extLst>
              <a:ext uri="{FF2B5EF4-FFF2-40B4-BE49-F238E27FC236}">
                <a16:creationId xmlns:a16="http://schemas.microsoft.com/office/drawing/2014/main" id="{611335A0-7AA1-453B-8E13-31C712A65B07}"/>
              </a:ext>
            </a:extLst>
          </p:cNvPr>
          <p:cNvSpPr txBox="1"/>
          <p:nvPr/>
        </p:nvSpPr>
        <p:spPr>
          <a:xfrm>
            <a:off x="2074985" y="3580228"/>
            <a:ext cx="5915464" cy="738664"/>
          </a:xfrm>
          <a:prstGeom prst="rect">
            <a:avLst/>
          </a:prstGeom>
          <a:noFill/>
        </p:spPr>
        <p:txBody>
          <a:bodyPr wrap="square" rtlCol="0">
            <a:spAutoFit/>
          </a:bodyPr>
          <a:lstStyle/>
          <a:p>
            <a:r>
              <a:rPr lang="es-ES" dirty="0">
                <a:solidFill>
                  <a:schemeClr val="bg1"/>
                </a:solidFill>
              </a:rPr>
              <a:t>Ahora le cambiamos los atributos a todos como esta en la imagen tal cual Usuario. Después del punto coloca los nombre que están en la tabla en mi caso los tengo así como en esta en la  imagen</a:t>
            </a:r>
            <a:endParaRPr lang="es-CO" dirty="0">
              <a:solidFill>
                <a:schemeClr val="bg1"/>
              </a:solidFill>
            </a:endParaRPr>
          </a:p>
        </p:txBody>
      </p:sp>
    </p:spTree>
    <p:extLst>
      <p:ext uri="{BB962C8B-B14F-4D97-AF65-F5344CB8AC3E}">
        <p14:creationId xmlns:p14="http://schemas.microsoft.com/office/powerpoint/2010/main" val="2326968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a:extLst>
              <a:ext uri="{FF2B5EF4-FFF2-40B4-BE49-F238E27FC236}">
                <a16:creationId xmlns:a16="http://schemas.microsoft.com/office/drawing/2014/main" id="{29324CB1-363A-45A4-9D7C-703513F70F78}"/>
              </a:ext>
            </a:extLst>
          </p:cNvPr>
          <p:cNvSpPr txBox="1"/>
          <p:nvPr/>
        </p:nvSpPr>
        <p:spPr>
          <a:xfrm>
            <a:off x="1885071" y="2954216"/>
            <a:ext cx="6161649" cy="738664"/>
          </a:xfrm>
          <a:prstGeom prst="rect">
            <a:avLst/>
          </a:prstGeom>
          <a:noFill/>
        </p:spPr>
        <p:txBody>
          <a:bodyPr wrap="square" rtlCol="0">
            <a:spAutoFit/>
          </a:bodyPr>
          <a:lstStyle/>
          <a:p>
            <a:r>
              <a:rPr lang="es-ES" dirty="0">
                <a:solidFill>
                  <a:schemeClr val="bg1"/>
                </a:solidFill>
              </a:rPr>
              <a:t>Volvemos al html del créate y haremos otras modificaciones, nos vamos ala línea de código donde se encuentra el atributo de la imagen en mi caso lo tengo como UrlImagen, y haremos los respectivos cambios</a:t>
            </a:r>
            <a:endParaRPr lang="es-CO" dirty="0">
              <a:solidFill>
                <a:schemeClr val="bg1"/>
              </a:solidFill>
            </a:endParaRPr>
          </a:p>
        </p:txBody>
      </p:sp>
      <p:pic>
        <p:nvPicPr>
          <p:cNvPr id="7" name="Imagen 6">
            <a:extLst>
              <a:ext uri="{FF2B5EF4-FFF2-40B4-BE49-F238E27FC236}">
                <a16:creationId xmlns:a16="http://schemas.microsoft.com/office/drawing/2014/main" id="{729888AD-964E-4848-8E97-D1D48C30CB30}"/>
              </a:ext>
            </a:extLst>
          </p:cNvPr>
          <p:cNvPicPr>
            <a:picLocks noChangeAspect="1"/>
          </p:cNvPicPr>
          <p:nvPr/>
        </p:nvPicPr>
        <p:blipFill rotWithShape="1">
          <a:blip r:embed="rId3"/>
          <a:srcRect l="8846" t="28855" r="50000" b="56784"/>
          <a:stretch/>
        </p:blipFill>
        <p:spPr>
          <a:xfrm>
            <a:off x="1744392" y="1426048"/>
            <a:ext cx="6020973" cy="1181862"/>
          </a:xfrm>
          <a:prstGeom prst="rect">
            <a:avLst/>
          </a:prstGeom>
        </p:spPr>
      </p:pic>
      <p:sp>
        <p:nvSpPr>
          <p:cNvPr id="12" name="Rectángulo 11">
            <a:extLst>
              <a:ext uri="{FF2B5EF4-FFF2-40B4-BE49-F238E27FC236}">
                <a16:creationId xmlns:a16="http://schemas.microsoft.com/office/drawing/2014/main" id="{7FDEA4B9-176B-4467-B00C-2485507272D9}"/>
              </a:ext>
            </a:extLst>
          </p:cNvPr>
          <p:cNvSpPr/>
          <p:nvPr/>
        </p:nvSpPr>
        <p:spPr>
          <a:xfrm>
            <a:off x="2672863" y="1986228"/>
            <a:ext cx="4726745" cy="585522"/>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559601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BFAB80C4-92C1-468D-9408-0DA4CB556BD2}"/>
              </a:ext>
            </a:extLst>
          </p:cNvPr>
          <p:cNvPicPr>
            <a:picLocks noChangeAspect="1"/>
          </p:cNvPicPr>
          <p:nvPr/>
        </p:nvPicPr>
        <p:blipFill rotWithShape="1">
          <a:blip r:embed="rId3"/>
          <a:srcRect l="10846" t="29401" r="47149" b="55693"/>
          <a:stretch/>
        </p:blipFill>
        <p:spPr>
          <a:xfrm>
            <a:off x="1906172" y="1294227"/>
            <a:ext cx="6118240" cy="1221251"/>
          </a:xfrm>
          <a:prstGeom prst="rect">
            <a:avLst/>
          </a:prstGeom>
        </p:spPr>
      </p:pic>
      <p:sp>
        <p:nvSpPr>
          <p:cNvPr id="4" name="CuadroTexto 3">
            <a:extLst>
              <a:ext uri="{FF2B5EF4-FFF2-40B4-BE49-F238E27FC236}">
                <a16:creationId xmlns:a16="http://schemas.microsoft.com/office/drawing/2014/main" id="{50F50F85-1597-49B3-A597-61FA08F77562}"/>
              </a:ext>
            </a:extLst>
          </p:cNvPr>
          <p:cNvSpPr txBox="1"/>
          <p:nvPr/>
        </p:nvSpPr>
        <p:spPr>
          <a:xfrm>
            <a:off x="2131255" y="3010486"/>
            <a:ext cx="5956461" cy="800219"/>
          </a:xfrm>
          <a:prstGeom prst="rect">
            <a:avLst/>
          </a:prstGeom>
          <a:noFill/>
        </p:spPr>
        <p:txBody>
          <a:bodyPr wrap="square" rtlCol="0">
            <a:spAutoFit/>
          </a:bodyPr>
          <a:lstStyle/>
          <a:p>
            <a:r>
              <a:rPr lang="es-ES" dirty="0">
                <a:solidFill>
                  <a:schemeClr val="bg1"/>
                </a:solidFill>
              </a:rPr>
              <a:t>Lo cambiamos por estos atributos </a:t>
            </a:r>
            <a:r>
              <a:rPr lang="en-US" sz="1800" dirty="0">
                <a:solidFill>
                  <a:srgbClr val="000000"/>
                </a:solidFill>
                <a:latin typeface="Consolas" panose="020B0609020204030204" pitchFamily="49" charset="0"/>
              </a:rPr>
              <a:t> </a:t>
            </a:r>
            <a:r>
              <a:rPr lang="en-US" dirty="0">
                <a:solidFill>
                  <a:schemeClr val="bg1"/>
                </a:solidFill>
                <a:latin typeface="Consolas" panose="020B0609020204030204" pitchFamily="49" charset="0"/>
              </a:rPr>
              <a:t>type="file" name="archivos" id="subidaArchivo“ y debe </a:t>
            </a:r>
            <a:r>
              <a:rPr lang="es-ES" noProof="1">
                <a:solidFill>
                  <a:schemeClr val="bg1"/>
                </a:solidFill>
                <a:latin typeface="Consolas" panose="020B0609020204030204" pitchFamily="49" charset="0"/>
              </a:rPr>
              <a:t>quedar</a:t>
            </a:r>
            <a:r>
              <a:rPr lang="en-US" dirty="0">
                <a:solidFill>
                  <a:schemeClr val="bg1"/>
                </a:solidFill>
                <a:latin typeface="Consolas" panose="020B0609020204030204" pitchFamily="49" charset="0"/>
              </a:rPr>
              <a:t> tal y cual como esta en la imagen </a:t>
            </a:r>
            <a:endParaRPr lang="es-CO" dirty="0">
              <a:solidFill>
                <a:schemeClr val="bg1"/>
              </a:solidFill>
            </a:endParaRPr>
          </a:p>
        </p:txBody>
      </p:sp>
      <p:sp>
        <p:nvSpPr>
          <p:cNvPr id="8" name="Rectángulo 7">
            <a:extLst>
              <a:ext uri="{FF2B5EF4-FFF2-40B4-BE49-F238E27FC236}">
                <a16:creationId xmlns:a16="http://schemas.microsoft.com/office/drawing/2014/main" id="{98137D63-FEF9-4B12-B4F1-B8EFB8B3B6D8}"/>
              </a:ext>
            </a:extLst>
          </p:cNvPr>
          <p:cNvSpPr/>
          <p:nvPr/>
        </p:nvSpPr>
        <p:spPr>
          <a:xfrm>
            <a:off x="2601919" y="1752098"/>
            <a:ext cx="5367429" cy="604239"/>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470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uadroTexto 4">
            <a:extLst>
              <a:ext uri="{FF2B5EF4-FFF2-40B4-BE49-F238E27FC236}">
                <a16:creationId xmlns:a16="http://schemas.microsoft.com/office/drawing/2014/main" id="{C4EB1A48-E95F-4478-8451-DE31A77B044A}"/>
              </a:ext>
            </a:extLst>
          </p:cNvPr>
          <p:cNvSpPr txBox="1"/>
          <p:nvPr/>
        </p:nvSpPr>
        <p:spPr>
          <a:xfrm>
            <a:off x="7428078" y="1502367"/>
            <a:ext cx="1392701" cy="1600438"/>
          </a:xfrm>
          <a:prstGeom prst="rect">
            <a:avLst/>
          </a:prstGeom>
          <a:noFill/>
        </p:spPr>
        <p:txBody>
          <a:bodyPr wrap="square" rtlCol="0">
            <a:spAutoFit/>
          </a:bodyPr>
          <a:lstStyle/>
          <a:p>
            <a:r>
              <a:rPr lang="es-ES" dirty="0">
                <a:solidFill>
                  <a:schemeClr val="bg1"/>
                </a:solidFill>
              </a:rPr>
              <a:t>Seleccionamos clase, después le agregamos como nombre a esa clase Usuario y le damos agregar</a:t>
            </a:r>
            <a:endParaRPr lang="es-CO" dirty="0">
              <a:solidFill>
                <a:schemeClr val="bg1"/>
              </a:solidFill>
            </a:endParaRPr>
          </a:p>
        </p:txBody>
      </p:sp>
      <p:pic>
        <p:nvPicPr>
          <p:cNvPr id="9" name="Imagen 8">
            <a:extLst>
              <a:ext uri="{FF2B5EF4-FFF2-40B4-BE49-F238E27FC236}">
                <a16:creationId xmlns:a16="http://schemas.microsoft.com/office/drawing/2014/main" id="{8B604408-19D4-4730-AF62-17A32CCF2C25}"/>
              </a:ext>
            </a:extLst>
          </p:cNvPr>
          <p:cNvPicPr>
            <a:picLocks noChangeAspect="1"/>
          </p:cNvPicPr>
          <p:nvPr/>
        </p:nvPicPr>
        <p:blipFill rotWithShape="1">
          <a:blip r:embed="rId3"/>
          <a:srcRect l="19332" t="10392" r="19280" b="14667"/>
          <a:stretch/>
        </p:blipFill>
        <p:spPr>
          <a:xfrm>
            <a:off x="1988967" y="893299"/>
            <a:ext cx="5090934" cy="3495821"/>
          </a:xfrm>
          <a:prstGeom prst="rect">
            <a:avLst/>
          </a:prstGeom>
        </p:spPr>
      </p:pic>
    </p:spTree>
    <p:extLst>
      <p:ext uri="{BB962C8B-B14F-4D97-AF65-F5344CB8AC3E}">
        <p14:creationId xmlns:p14="http://schemas.microsoft.com/office/powerpoint/2010/main" val="528286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Imagen 5">
            <a:extLst>
              <a:ext uri="{FF2B5EF4-FFF2-40B4-BE49-F238E27FC236}">
                <a16:creationId xmlns:a16="http://schemas.microsoft.com/office/drawing/2014/main" id="{8F42CDDE-5022-460E-91F6-4A9355741CCC}"/>
              </a:ext>
            </a:extLst>
          </p:cNvPr>
          <p:cNvPicPr>
            <a:picLocks noChangeAspect="1"/>
          </p:cNvPicPr>
          <p:nvPr/>
        </p:nvPicPr>
        <p:blipFill rotWithShape="1">
          <a:blip r:embed="rId3"/>
          <a:srcRect l="4385" t="17504" r="47149" b="45709"/>
          <a:stretch/>
        </p:blipFill>
        <p:spPr>
          <a:xfrm>
            <a:off x="1957279" y="929720"/>
            <a:ext cx="5370118" cy="2292700"/>
          </a:xfrm>
          <a:prstGeom prst="rect">
            <a:avLst/>
          </a:prstGeom>
        </p:spPr>
      </p:pic>
      <p:sp>
        <p:nvSpPr>
          <p:cNvPr id="7" name="Rectángulo 6">
            <a:extLst>
              <a:ext uri="{FF2B5EF4-FFF2-40B4-BE49-F238E27FC236}">
                <a16:creationId xmlns:a16="http://schemas.microsoft.com/office/drawing/2014/main" id="{2B40AFBA-B9E2-4C99-AA68-6E61B99593D4}"/>
              </a:ext>
            </a:extLst>
          </p:cNvPr>
          <p:cNvSpPr/>
          <p:nvPr/>
        </p:nvSpPr>
        <p:spPr>
          <a:xfrm>
            <a:off x="2431840" y="2447778"/>
            <a:ext cx="4754881" cy="626013"/>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2" name="CuadroTexto 1">
            <a:extLst>
              <a:ext uri="{FF2B5EF4-FFF2-40B4-BE49-F238E27FC236}">
                <a16:creationId xmlns:a16="http://schemas.microsoft.com/office/drawing/2014/main" id="{1C609014-CD2E-44FA-9ACC-1FB9244F2FAB}"/>
              </a:ext>
            </a:extLst>
          </p:cNvPr>
          <p:cNvSpPr txBox="1"/>
          <p:nvPr/>
        </p:nvSpPr>
        <p:spPr>
          <a:xfrm>
            <a:off x="2096086" y="3432517"/>
            <a:ext cx="5231311" cy="523220"/>
          </a:xfrm>
          <a:prstGeom prst="rect">
            <a:avLst/>
          </a:prstGeom>
          <a:noFill/>
        </p:spPr>
        <p:txBody>
          <a:bodyPr wrap="square" rtlCol="0">
            <a:spAutoFit/>
          </a:bodyPr>
          <a:lstStyle/>
          <a:p>
            <a:r>
              <a:rPr lang="es-419" dirty="0">
                <a:solidFill>
                  <a:schemeClr val="bg1"/>
                </a:solidFill>
              </a:rPr>
              <a:t>Borramos esa opción del créate, mas adelante explico el porque lo borramos.</a:t>
            </a:r>
          </a:p>
        </p:txBody>
      </p:sp>
    </p:spTree>
    <p:extLst>
      <p:ext uri="{BB962C8B-B14F-4D97-AF65-F5344CB8AC3E}">
        <p14:creationId xmlns:p14="http://schemas.microsoft.com/office/powerpoint/2010/main" val="1793051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uadroTexto 3">
            <a:extLst>
              <a:ext uri="{FF2B5EF4-FFF2-40B4-BE49-F238E27FC236}">
                <a16:creationId xmlns:a16="http://schemas.microsoft.com/office/drawing/2014/main" id="{BF3845A8-A4DC-4B86-91F5-50A5F3698413}"/>
              </a:ext>
            </a:extLst>
          </p:cNvPr>
          <p:cNvSpPr txBox="1"/>
          <p:nvPr/>
        </p:nvSpPr>
        <p:spPr>
          <a:xfrm>
            <a:off x="6829864" y="1702864"/>
            <a:ext cx="1885071" cy="954107"/>
          </a:xfrm>
          <a:prstGeom prst="rect">
            <a:avLst/>
          </a:prstGeom>
          <a:noFill/>
        </p:spPr>
        <p:txBody>
          <a:bodyPr wrap="square" rtlCol="0">
            <a:spAutoFit/>
          </a:bodyPr>
          <a:lstStyle/>
          <a:p>
            <a:r>
              <a:rPr lang="es-419" dirty="0">
                <a:solidFill>
                  <a:schemeClr val="bg1"/>
                </a:solidFill>
              </a:rPr>
              <a:t>Con los cambios que le hicimos el créate me debe quedar de esta forma</a:t>
            </a:r>
          </a:p>
        </p:txBody>
      </p:sp>
      <p:pic>
        <p:nvPicPr>
          <p:cNvPr id="6" name="Imagen 5">
            <a:extLst>
              <a:ext uri="{FF2B5EF4-FFF2-40B4-BE49-F238E27FC236}">
                <a16:creationId xmlns:a16="http://schemas.microsoft.com/office/drawing/2014/main" id="{5B8F9995-C43B-48BB-888D-825E14106641}"/>
              </a:ext>
            </a:extLst>
          </p:cNvPr>
          <p:cNvPicPr>
            <a:picLocks noChangeAspect="1"/>
          </p:cNvPicPr>
          <p:nvPr/>
        </p:nvPicPr>
        <p:blipFill rotWithShape="1">
          <a:blip r:embed="rId3"/>
          <a:srcRect l="9077" t="9572" r="56384" b="41744"/>
          <a:stretch/>
        </p:blipFill>
        <p:spPr>
          <a:xfrm>
            <a:off x="2046850" y="927891"/>
            <a:ext cx="4516236" cy="3580803"/>
          </a:xfrm>
          <a:prstGeom prst="rect">
            <a:avLst/>
          </a:prstGeom>
        </p:spPr>
      </p:pic>
    </p:spTree>
    <p:extLst>
      <p:ext uri="{BB962C8B-B14F-4D97-AF65-F5344CB8AC3E}">
        <p14:creationId xmlns:p14="http://schemas.microsoft.com/office/powerpoint/2010/main" val="1702898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87CD17AB-1922-4F09-B162-6D7DAD7B4019}"/>
              </a:ext>
            </a:extLst>
          </p:cNvPr>
          <p:cNvPicPr>
            <a:picLocks noChangeAspect="1"/>
          </p:cNvPicPr>
          <p:nvPr/>
        </p:nvPicPr>
        <p:blipFill rotWithShape="1">
          <a:blip r:embed="rId3"/>
          <a:srcRect l="9386" t="38291" r="41384" b="38598"/>
          <a:stretch/>
        </p:blipFill>
        <p:spPr>
          <a:xfrm>
            <a:off x="1997611" y="998805"/>
            <a:ext cx="6392891" cy="1688124"/>
          </a:xfrm>
          <a:prstGeom prst="rect">
            <a:avLst/>
          </a:prstGeom>
        </p:spPr>
      </p:pic>
      <p:sp>
        <p:nvSpPr>
          <p:cNvPr id="8" name="Rectángulo 7">
            <a:extLst>
              <a:ext uri="{FF2B5EF4-FFF2-40B4-BE49-F238E27FC236}">
                <a16:creationId xmlns:a16="http://schemas.microsoft.com/office/drawing/2014/main" id="{5726D035-3300-4330-A33F-9D47171C6208}"/>
              </a:ext>
            </a:extLst>
          </p:cNvPr>
          <p:cNvSpPr/>
          <p:nvPr/>
        </p:nvSpPr>
        <p:spPr>
          <a:xfrm>
            <a:off x="2186623" y="1582615"/>
            <a:ext cx="4558835" cy="175847"/>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9" name="Rectángulo 8">
            <a:extLst>
              <a:ext uri="{FF2B5EF4-FFF2-40B4-BE49-F238E27FC236}">
                <a16:creationId xmlns:a16="http://schemas.microsoft.com/office/drawing/2014/main" id="{99CE1A20-F58C-4116-A3A2-379CFAFF55A2}"/>
              </a:ext>
            </a:extLst>
          </p:cNvPr>
          <p:cNvSpPr/>
          <p:nvPr/>
        </p:nvSpPr>
        <p:spPr>
          <a:xfrm>
            <a:off x="5669280" y="1958925"/>
            <a:ext cx="2346959" cy="249703"/>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10" name="Rectángulo 9">
            <a:extLst>
              <a:ext uri="{FF2B5EF4-FFF2-40B4-BE49-F238E27FC236}">
                <a16:creationId xmlns:a16="http://schemas.microsoft.com/office/drawing/2014/main" id="{96CFDE7F-8601-412C-A8A5-21E82F37D401}"/>
              </a:ext>
            </a:extLst>
          </p:cNvPr>
          <p:cNvSpPr/>
          <p:nvPr/>
        </p:nvSpPr>
        <p:spPr>
          <a:xfrm>
            <a:off x="2485787" y="2405574"/>
            <a:ext cx="2346959" cy="175848"/>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4" name="CuadroTexto 3">
            <a:extLst>
              <a:ext uri="{FF2B5EF4-FFF2-40B4-BE49-F238E27FC236}">
                <a16:creationId xmlns:a16="http://schemas.microsoft.com/office/drawing/2014/main" id="{CCD310E0-BC66-4837-BCE6-78C6D46601D5}"/>
              </a:ext>
            </a:extLst>
          </p:cNvPr>
          <p:cNvSpPr txBox="1"/>
          <p:nvPr/>
        </p:nvSpPr>
        <p:spPr>
          <a:xfrm>
            <a:off x="1997611" y="2975317"/>
            <a:ext cx="6392891" cy="738664"/>
          </a:xfrm>
          <a:prstGeom prst="rect">
            <a:avLst/>
          </a:prstGeom>
          <a:noFill/>
        </p:spPr>
        <p:txBody>
          <a:bodyPr wrap="square" rtlCol="0">
            <a:spAutoFit/>
          </a:bodyPr>
          <a:lstStyle/>
          <a:p>
            <a:r>
              <a:rPr lang="es-419" dirty="0">
                <a:solidFill>
                  <a:schemeClr val="bg1"/>
                </a:solidFill>
              </a:rPr>
              <a:t>Antes de seguir debemos instanciar el </a:t>
            </a:r>
            <a:r>
              <a:rPr lang="es-419" dirty="0" err="1">
                <a:solidFill>
                  <a:schemeClr val="bg1"/>
                </a:solidFill>
              </a:rPr>
              <a:t>hostEnvironmen</a:t>
            </a:r>
            <a:r>
              <a:rPr lang="es-419" dirty="0">
                <a:solidFill>
                  <a:schemeClr val="bg1"/>
                </a:solidFill>
              </a:rPr>
              <a:t> el cual servirá para acceder ala ruta principal que nos servirá para la subida de archivos este paso es </a:t>
            </a:r>
            <a:r>
              <a:rPr lang="es-419" dirty="0" err="1">
                <a:solidFill>
                  <a:schemeClr val="bg1"/>
                </a:solidFill>
              </a:rPr>
              <a:t>fundaamental</a:t>
            </a:r>
            <a:endParaRPr lang="es-419" dirty="0">
              <a:solidFill>
                <a:schemeClr val="bg1"/>
              </a:solidFill>
            </a:endParaRPr>
          </a:p>
        </p:txBody>
      </p:sp>
    </p:spTree>
    <p:extLst>
      <p:ext uri="{BB962C8B-B14F-4D97-AF65-F5344CB8AC3E}">
        <p14:creationId xmlns:p14="http://schemas.microsoft.com/office/powerpoint/2010/main" val="769617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20042F44-C112-4A81-A4B0-735D889753C5}"/>
              </a:ext>
            </a:extLst>
          </p:cNvPr>
          <p:cNvPicPr>
            <a:picLocks noChangeAspect="1"/>
          </p:cNvPicPr>
          <p:nvPr/>
        </p:nvPicPr>
        <p:blipFill rotWithShape="1">
          <a:blip r:embed="rId3"/>
          <a:srcRect l="9923" t="40752" r="26923" b="32308"/>
          <a:stretch/>
        </p:blipFill>
        <p:spPr>
          <a:xfrm>
            <a:off x="1945351" y="921433"/>
            <a:ext cx="6220943" cy="1492723"/>
          </a:xfrm>
          <a:prstGeom prst="rect">
            <a:avLst/>
          </a:prstGeom>
        </p:spPr>
      </p:pic>
      <p:pic>
        <p:nvPicPr>
          <p:cNvPr id="5" name="Imagen 4">
            <a:extLst>
              <a:ext uri="{FF2B5EF4-FFF2-40B4-BE49-F238E27FC236}">
                <a16:creationId xmlns:a16="http://schemas.microsoft.com/office/drawing/2014/main" id="{972999DB-8FDA-4C8D-B723-7DB03E8EA6DE}"/>
              </a:ext>
            </a:extLst>
          </p:cNvPr>
          <p:cNvPicPr>
            <a:picLocks noChangeAspect="1"/>
          </p:cNvPicPr>
          <p:nvPr/>
        </p:nvPicPr>
        <p:blipFill rotWithShape="1">
          <a:blip r:embed="rId4"/>
          <a:srcRect l="9538" t="41436" r="44539" b="35726"/>
          <a:stretch/>
        </p:blipFill>
        <p:spPr>
          <a:xfrm>
            <a:off x="1945350" y="2571749"/>
            <a:ext cx="6220943" cy="1740199"/>
          </a:xfrm>
          <a:prstGeom prst="rect">
            <a:avLst/>
          </a:prstGeom>
        </p:spPr>
      </p:pic>
      <p:sp>
        <p:nvSpPr>
          <p:cNvPr id="6" name="CuadroTexto 5">
            <a:extLst>
              <a:ext uri="{FF2B5EF4-FFF2-40B4-BE49-F238E27FC236}">
                <a16:creationId xmlns:a16="http://schemas.microsoft.com/office/drawing/2014/main" id="{DB4843E2-183A-4592-B733-0EC004E0A36F}"/>
              </a:ext>
            </a:extLst>
          </p:cNvPr>
          <p:cNvSpPr txBox="1"/>
          <p:nvPr/>
        </p:nvSpPr>
        <p:spPr>
          <a:xfrm>
            <a:off x="1538188" y="57807"/>
            <a:ext cx="6161649" cy="523220"/>
          </a:xfrm>
          <a:prstGeom prst="rect">
            <a:avLst/>
          </a:prstGeom>
          <a:noFill/>
        </p:spPr>
        <p:txBody>
          <a:bodyPr wrap="square" rtlCol="0">
            <a:spAutoFit/>
          </a:bodyPr>
          <a:lstStyle/>
          <a:p>
            <a:pPr algn="ctr"/>
            <a:r>
              <a:rPr lang="es-419" sz="2800" dirty="0">
                <a:solidFill>
                  <a:schemeClr val="bg1"/>
                </a:solidFill>
              </a:rPr>
              <a:t>Corrección del error</a:t>
            </a:r>
          </a:p>
        </p:txBody>
      </p:sp>
    </p:spTree>
    <p:extLst>
      <p:ext uri="{BB962C8B-B14F-4D97-AF65-F5344CB8AC3E}">
        <p14:creationId xmlns:p14="http://schemas.microsoft.com/office/powerpoint/2010/main" val="2494346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13DE7D8B-87B7-4F56-8749-1106D20CF1FF}"/>
              </a:ext>
            </a:extLst>
          </p:cNvPr>
          <p:cNvPicPr>
            <a:picLocks noChangeAspect="1"/>
          </p:cNvPicPr>
          <p:nvPr/>
        </p:nvPicPr>
        <p:blipFill rotWithShape="1">
          <a:blip r:embed="rId3"/>
          <a:srcRect l="10924" t="14358" r="54923" b="69778"/>
          <a:stretch/>
        </p:blipFill>
        <p:spPr>
          <a:xfrm>
            <a:off x="1709717" y="1132448"/>
            <a:ext cx="5034537" cy="1315329"/>
          </a:xfrm>
          <a:prstGeom prst="rect">
            <a:avLst/>
          </a:prstGeom>
        </p:spPr>
      </p:pic>
      <p:sp>
        <p:nvSpPr>
          <p:cNvPr id="8" name="Rectángulo 7">
            <a:extLst>
              <a:ext uri="{FF2B5EF4-FFF2-40B4-BE49-F238E27FC236}">
                <a16:creationId xmlns:a16="http://schemas.microsoft.com/office/drawing/2014/main" id="{323D643D-3A9D-4EBD-8733-35ED80632963}"/>
              </a:ext>
            </a:extLst>
          </p:cNvPr>
          <p:cNvSpPr/>
          <p:nvPr/>
        </p:nvSpPr>
        <p:spPr>
          <a:xfrm>
            <a:off x="2331043" y="1976511"/>
            <a:ext cx="3647726" cy="203982"/>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pic>
        <p:nvPicPr>
          <p:cNvPr id="5" name="Imagen 4">
            <a:extLst>
              <a:ext uri="{FF2B5EF4-FFF2-40B4-BE49-F238E27FC236}">
                <a16:creationId xmlns:a16="http://schemas.microsoft.com/office/drawing/2014/main" id="{B8AFB2D9-D0DC-45BF-A318-29A7E84EE6DB}"/>
              </a:ext>
            </a:extLst>
          </p:cNvPr>
          <p:cNvPicPr>
            <a:picLocks noChangeAspect="1"/>
          </p:cNvPicPr>
          <p:nvPr/>
        </p:nvPicPr>
        <p:blipFill rotWithShape="1">
          <a:blip r:embed="rId4"/>
          <a:srcRect l="74846" t="18736" r="2923" b="67862"/>
          <a:stretch/>
        </p:blipFill>
        <p:spPr>
          <a:xfrm>
            <a:off x="6843932" y="1132448"/>
            <a:ext cx="2032782" cy="1223890"/>
          </a:xfrm>
          <a:prstGeom prst="rect">
            <a:avLst/>
          </a:prstGeom>
        </p:spPr>
      </p:pic>
      <p:sp>
        <p:nvSpPr>
          <p:cNvPr id="12" name="Rectángulo 11">
            <a:extLst>
              <a:ext uri="{FF2B5EF4-FFF2-40B4-BE49-F238E27FC236}">
                <a16:creationId xmlns:a16="http://schemas.microsoft.com/office/drawing/2014/main" id="{BEA689DC-8D2D-4DD6-85F2-6EF352553B00}"/>
              </a:ext>
            </a:extLst>
          </p:cNvPr>
          <p:cNvSpPr/>
          <p:nvPr/>
        </p:nvSpPr>
        <p:spPr>
          <a:xfrm>
            <a:off x="6977073" y="1948378"/>
            <a:ext cx="914420" cy="189913"/>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6" name="CuadroTexto 5">
            <a:extLst>
              <a:ext uri="{FF2B5EF4-FFF2-40B4-BE49-F238E27FC236}">
                <a16:creationId xmlns:a16="http://schemas.microsoft.com/office/drawing/2014/main" id="{DEEE2E45-1144-47BF-949C-F385E12936B3}"/>
              </a:ext>
            </a:extLst>
          </p:cNvPr>
          <p:cNvSpPr txBox="1"/>
          <p:nvPr/>
        </p:nvSpPr>
        <p:spPr>
          <a:xfrm>
            <a:off x="1913206" y="2571750"/>
            <a:ext cx="6246056" cy="738664"/>
          </a:xfrm>
          <a:prstGeom prst="rect">
            <a:avLst/>
          </a:prstGeom>
          <a:noFill/>
        </p:spPr>
        <p:txBody>
          <a:bodyPr wrap="square" rtlCol="0">
            <a:spAutoFit/>
          </a:bodyPr>
          <a:lstStyle/>
          <a:p>
            <a:r>
              <a:rPr lang="es-419" dirty="0">
                <a:solidFill>
                  <a:schemeClr val="bg1"/>
                </a:solidFill>
              </a:rPr>
              <a:t>Creamos otro créate donde ira las condiciones, Con esta opción accedemos a </a:t>
            </a:r>
            <a:r>
              <a:rPr lang="es-419" dirty="0" err="1">
                <a:solidFill>
                  <a:schemeClr val="bg1"/>
                </a:solidFill>
              </a:rPr>
              <a:t>wwroot</a:t>
            </a:r>
            <a:r>
              <a:rPr lang="es-419" dirty="0">
                <a:solidFill>
                  <a:schemeClr val="bg1"/>
                </a:solidFill>
              </a:rPr>
              <a:t> ahí es donde guardaremos los archivos en una carpeta que crearemos como esta en la imagen. (El nombre se lo colocan como quiera</a:t>
            </a:r>
          </a:p>
        </p:txBody>
      </p:sp>
      <p:pic>
        <p:nvPicPr>
          <p:cNvPr id="10" name="Imagen 9">
            <a:extLst>
              <a:ext uri="{FF2B5EF4-FFF2-40B4-BE49-F238E27FC236}">
                <a16:creationId xmlns:a16="http://schemas.microsoft.com/office/drawing/2014/main" id="{B4037299-F368-4EF6-886B-5C090BCC5D56}"/>
              </a:ext>
            </a:extLst>
          </p:cNvPr>
          <p:cNvPicPr>
            <a:picLocks noChangeAspect="1"/>
          </p:cNvPicPr>
          <p:nvPr/>
        </p:nvPicPr>
        <p:blipFill rotWithShape="1">
          <a:blip r:embed="rId5"/>
          <a:srcRect l="75385" t="23521" b="54189"/>
          <a:stretch/>
        </p:blipFill>
        <p:spPr>
          <a:xfrm>
            <a:off x="1437762" y="3434387"/>
            <a:ext cx="2789223" cy="1420759"/>
          </a:xfrm>
          <a:prstGeom prst="rect">
            <a:avLst/>
          </a:prstGeom>
        </p:spPr>
      </p:pic>
      <p:sp>
        <p:nvSpPr>
          <p:cNvPr id="16" name="Rectángulo 15">
            <a:extLst>
              <a:ext uri="{FF2B5EF4-FFF2-40B4-BE49-F238E27FC236}">
                <a16:creationId xmlns:a16="http://schemas.microsoft.com/office/drawing/2014/main" id="{3358BE35-7D9D-4A72-B432-397927479996}"/>
              </a:ext>
            </a:extLst>
          </p:cNvPr>
          <p:cNvSpPr/>
          <p:nvPr/>
        </p:nvSpPr>
        <p:spPr>
          <a:xfrm>
            <a:off x="1551634" y="3947239"/>
            <a:ext cx="1346311" cy="309451"/>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890845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092491D2-A0F3-4366-84F2-64BA628A4EFA}"/>
              </a:ext>
            </a:extLst>
          </p:cNvPr>
          <p:cNvPicPr>
            <a:picLocks noChangeAspect="1"/>
          </p:cNvPicPr>
          <p:nvPr/>
        </p:nvPicPr>
        <p:blipFill rotWithShape="1">
          <a:blip r:embed="rId3"/>
          <a:srcRect l="10000" t="11761" r="49486" b="55966"/>
          <a:stretch/>
        </p:blipFill>
        <p:spPr>
          <a:xfrm>
            <a:off x="1772530" y="911762"/>
            <a:ext cx="4452424" cy="1995072"/>
          </a:xfrm>
          <a:prstGeom prst="rect">
            <a:avLst/>
          </a:prstGeom>
        </p:spPr>
      </p:pic>
      <p:sp>
        <p:nvSpPr>
          <p:cNvPr id="8" name="Rectángulo 7">
            <a:extLst>
              <a:ext uri="{FF2B5EF4-FFF2-40B4-BE49-F238E27FC236}">
                <a16:creationId xmlns:a16="http://schemas.microsoft.com/office/drawing/2014/main" id="{CE625F90-73DD-4846-B3D3-8B5B07217CB3}"/>
              </a:ext>
            </a:extLst>
          </p:cNvPr>
          <p:cNvSpPr/>
          <p:nvPr/>
        </p:nvSpPr>
        <p:spPr>
          <a:xfrm>
            <a:off x="2577227" y="2644725"/>
            <a:ext cx="2655955" cy="119577"/>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9" name="Rectángulo 8">
            <a:extLst>
              <a:ext uri="{FF2B5EF4-FFF2-40B4-BE49-F238E27FC236}">
                <a16:creationId xmlns:a16="http://schemas.microsoft.com/office/drawing/2014/main" id="{5168C00B-98BE-4AC2-BBA2-8DCE39FAA1E2}"/>
              </a:ext>
            </a:extLst>
          </p:cNvPr>
          <p:cNvSpPr/>
          <p:nvPr/>
        </p:nvSpPr>
        <p:spPr>
          <a:xfrm>
            <a:off x="2577227" y="2764301"/>
            <a:ext cx="3492982" cy="153501"/>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5" name="Conector recto de flecha 4">
            <a:extLst>
              <a:ext uri="{FF2B5EF4-FFF2-40B4-BE49-F238E27FC236}">
                <a16:creationId xmlns:a16="http://schemas.microsoft.com/office/drawing/2014/main" id="{EB31528B-EB1B-4494-BF71-1038908EEC9F}"/>
              </a:ext>
            </a:extLst>
          </p:cNvPr>
          <p:cNvCxnSpPr>
            <a:cxnSpLocks/>
            <a:stCxn id="8" idx="3"/>
            <a:endCxn id="6" idx="1"/>
          </p:cNvCxnSpPr>
          <p:nvPr/>
        </p:nvCxnSpPr>
        <p:spPr>
          <a:xfrm flipV="1">
            <a:off x="5233182" y="2238652"/>
            <a:ext cx="1262575" cy="46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C83FCCD-4262-407B-B975-0A3F26FB4A56}"/>
              </a:ext>
            </a:extLst>
          </p:cNvPr>
          <p:cNvSpPr txBox="1"/>
          <p:nvPr/>
        </p:nvSpPr>
        <p:spPr>
          <a:xfrm>
            <a:off x="6495757" y="1330711"/>
            <a:ext cx="2296550" cy="1815882"/>
          </a:xfrm>
          <a:prstGeom prst="rect">
            <a:avLst/>
          </a:prstGeom>
          <a:noFill/>
        </p:spPr>
        <p:txBody>
          <a:bodyPr wrap="square" rtlCol="0">
            <a:spAutoFit/>
          </a:bodyPr>
          <a:lstStyle/>
          <a:p>
            <a:r>
              <a:rPr lang="es-419" dirty="0">
                <a:solidFill>
                  <a:schemeClr val="bg1"/>
                </a:solidFill>
              </a:rPr>
              <a:t>Guid es un t</a:t>
            </a:r>
            <a:r>
              <a:rPr lang="es-ES" dirty="0">
                <a:solidFill>
                  <a:schemeClr val="bg1"/>
                </a:solidFill>
              </a:rPr>
              <a:t>tipo de dato que nos permite agregar una cadena de caracteres así nos aseguramos de que reciba toda clase de imagen y asegurarnos que cada imagen reciba</a:t>
            </a:r>
          </a:p>
          <a:p>
            <a:r>
              <a:rPr lang="es-ES" dirty="0">
                <a:solidFill>
                  <a:schemeClr val="bg1"/>
                </a:solidFill>
              </a:rPr>
              <a:t>un nombre único</a:t>
            </a:r>
            <a:endParaRPr lang="es-419" dirty="0">
              <a:solidFill>
                <a:schemeClr val="bg1"/>
              </a:solidFill>
            </a:endParaRPr>
          </a:p>
        </p:txBody>
      </p:sp>
      <p:cxnSp>
        <p:nvCxnSpPr>
          <p:cNvPr id="13" name="Conector recto de flecha 12">
            <a:extLst>
              <a:ext uri="{FF2B5EF4-FFF2-40B4-BE49-F238E27FC236}">
                <a16:creationId xmlns:a16="http://schemas.microsoft.com/office/drawing/2014/main" id="{1353EB32-7783-4912-A85A-0EC82EDEB6FC}"/>
              </a:ext>
            </a:extLst>
          </p:cNvPr>
          <p:cNvCxnSpPr>
            <a:cxnSpLocks/>
            <a:stCxn id="9" idx="2"/>
            <a:endCxn id="12" idx="0"/>
          </p:cNvCxnSpPr>
          <p:nvPr/>
        </p:nvCxnSpPr>
        <p:spPr>
          <a:xfrm>
            <a:off x="4323718" y="2917802"/>
            <a:ext cx="0" cy="37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07F8B3D-9ED4-4265-8DBD-9A45DBBF069D}"/>
              </a:ext>
            </a:extLst>
          </p:cNvPr>
          <p:cNvSpPr txBox="1"/>
          <p:nvPr/>
        </p:nvSpPr>
        <p:spPr>
          <a:xfrm>
            <a:off x="2687158" y="3292740"/>
            <a:ext cx="3273119" cy="738664"/>
          </a:xfrm>
          <a:prstGeom prst="rect">
            <a:avLst/>
          </a:prstGeom>
          <a:noFill/>
        </p:spPr>
        <p:txBody>
          <a:bodyPr wrap="square" rtlCol="0">
            <a:spAutoFit/>
          </a:bodyPr>
          <a:lstStyle/>
          <a:p>
            <a:r>
              <a:rPr lang="es-419" dirty="0">
                <a:solidFill>
                  <a:schemeClr val="bg1"/>
                </a:solidFill>
              </a:rPr>
              <a:t>Esta función se encargara de guardar las imágenes en la carpeta que creamos para su función</a:t>
            </a:r>
          </a:p>
        </p:txBody>
      </p:sp>
    </p:spTree>
    <p:extLst>
      <p:ext uri="{BB962C8B-B14F-4D97-AF65-F5344CB8AC3E}">
        <p14:creationId xmlns:p14="http://schemas.microsoft.com/office/powerpoint/2010/main" val="580040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Imagen 5">
            <a:extLst>
              <a:ext uri="{FF2B5EF4-FFF2-40B4-BE49-F238E27FC236}">
                <a16:creationId xmlns:a16="http://schemas.microsoft.com/office/drawing/2014/main" id="{B38C817A-C115-4392-97D6-0C05521EADAA}"/>
              </a:ext>
            </a:extLst>
          </p:cNvPr>
          <p:cNvPicPr>
            <a:picLocks noChangeAspect="1"/>
          </p:cNvPicPr>
          <p:nvPr/>
        </p:nvPicPr>
        <p:blipFill rotWithShape="1">
          <a:blip r:embed="rId3"/>
          <a:srcRect l="17038" t="38291" r="51308" b="39145"/>
          <a:stretch/>
        </p:blipFill>
        <p:spPr>
          <a:xfrm>
            <a:off x="2178237" y="887045"/>
            <a:ext cx="4459204" cy="1788019"/>
          </a:xfrm>
          <a:prstGeom prst="rect">
            <a:avLst/>
          </a:prstGeom>
        </p:spPr>
      </p:pic>
      <p:pic>
        <p:nvPicPr>
          <p:cNvPr id="7" name="Imagen 6">
            <a:extLst>
              <a:ext uri="{FF2B5EF4-FFF2-40B4-BE49-F238E27FC236}">
                <a16:creationId xmlns:a16="http://schemas.microsoft.com/office/drawing/2014/main" id="{2B9DA96F-0E38-4CEE-8A58-1705ABC1F999}"/>
              </a:ext>
            </a:extLst>
          </p:cNvPr>
          <p:cNvPicPr>
            <a:picLocks noChangeAspect="1"/>
          </p:cNvPicPr>
          <p:nvPr/>
        </p:nvPicPr>
        <p:blipFill rotWithShape="1">
          <a:blip r:embed="rId4"/>
          <a:srcRect l="14000" t="35419" r="51308" b="54760"/>
          <a:stretch/>
        </p:blipFill>
        <p:spPr>
          <a:xfrm>
            <a:off x="2178237" y="2991224"/>
            <a:ext cx="5288972" cy="842222"/>
          </a:xfrm>
          <a:prstGeom prst="rect">
            <a:avLst/>
          </a:prstGeom>
        </p:spPr>
      </p:pic>
      <p:sp>
        <p:nvSpPr>
          <p:cNvPr id="2" name="CuadroTexto 1">
            <a:extLst>
              <a:ext uri="{FF2B5EF4-FFF2-40B4-BE49-F238E27FC236}">
                <a16:creationId xmlns:a16="http://schemas.microsoft.com/office/drawing/2014/main" id="{FE83AF69-2751-442C-A0D6-675DD3300ED7}"/>
              </a:ext>
            </a:extLst>
          </p:cNvPr>
          <p:cNvSpPr txBox="1"/>
          <p:nvPr/>
        </p:nvSpPr>
        <p:spPr>
          <a:xfrm>
            <a:off x="2240255" y="147711"/>
            <a:ext cx="4660930" cy="400110"/>
          </a:xfrm>
          <a:prstGeom prst="rect">
            <a:avLst/>
          </a:prstGeom>
          <a:noFill/>
        </p:spPr>
        <p:txBody>
          <a:bodyPr wrap="square" rtlCol="0">
            <a:spAutoFit/>
          </a:bodyPr>
          <a:lstStyle/>
          <a:p>
            <a:pPr algn="ctr"/>
            <a:r>
              <a:rPr lang="es-419" sz="2000" dirty="0">
                <a:solidFill>
                  <a:schemeClr val="bg1"/>
                </a:solidFill>
              </a:rPr>
              <a:t>Solución del Path</a:t>
            </a:r>
          </a:p>
        </p:txBody>
      </p:sp>
    </p:spTree>
    <p:extLst>
      <p:ext uri="{BB962C8B-B14F-4D97-AF65-F5344CB8AC3E}">
        <p14:creationId xmlns:p14="http://schemas.microsoft.com/office/powerpoint/2010/main" val="2139985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6175F990-004E-42B5-97DE-BBA65CD7C721}"/>
              </a:ext>
            </a:extLst>
          </p:cNvPr>
          <p:cNvPicPr>
            <a:picLocks noChangeAspect="1"/>
          </p:cNvPicPr>
          <p:nvPr/>
        </p:nvPicPr>
        <p:blipFill rotWithShape="1">
          <a:blip r:embed="rId3"/>
          <a:srcRect l="15307" t="37059" r="32076" b="41881"/>
          <a:stretch/>
        </p:blipFill>
        <p:spPr>
          <a:xfrm>
            <a:off x="1617783" y="1083212"/>
            <a:ext cx="6873069" cy="1547446"/>
          </a:xfrm>
          <a:prstGeom prst="rect">
            <a:avLst/>
          </a:prstGeom>
        </p:spPr>
      </p:pic>
      <p:sp>
        <p:nvSpPr>
          <p:cNvPr id="4" name="CuadroTexto 3">
            <a:extLst>
              <a:ext uri="{FF2B5EF4-FFF2-40B4-BE49-F238E27FC236}">
                <a16:creationId xmlns:a16="http://schemas.microsoft.com/office/drawing/2014/main" id="{1271723B-84ED-4E3C-8B2C-E93A1BA93FEF}"/>
              </a:ext>
            </a:extLst>
          </p:cNvPr>
          <p:cNvSpPr txBox="1"/>
          <p:nvPr/>
        </p:nvSpPr>
        <p:spPr>
          <a:xfrm>
            <a:off x="1864463" y="2929868"/>
            <a:ext cx="5936566" cy="523220"/>
          </a:xfrm>
          <a:prstGeom prst="rect">
            <a:avLst/>
          </a:prstGeom>
          <a:noFill/>
        </p:spPr>
        <p:txBody>
          <a:bodyPr wrap="square" rtlCol="0">
            <a:spAutoFit/>
          </a:bodyPr>
          <a:lstStyle/>
          <a:p>
            <a:pPr algn="just"/>
            <a:r>
              <a:rPr lang="es-419" dirty="0">
                <a:solidFill>
                  <a:schemeClr val="bg1"/>
                </a:solidFill>
              </a:rPr>
              <a:t>Siguiente condición que será para el guardado respectivo del archivo lo hacemos tal cual esta en la imagen </a:t>
            </a:r>
          </a:p>
        </p:txBody>
      </p:sp>
      <p:sp>
        <p:nvSpPr>
          <p:cNvPr id="9" name="Rectángulo 8">
            <a:extLst>
              <a:ext uri="{FF2B5EF4-FFF2-40B4-BE49-F238E27FC236}">
                <a16:creationId xmlns:a16="http://schemas.microsoft.com/office/drawing/2014/main" id="{CDE071C1-AB26-4F67-835E-7F6BD67202BA}"/>
              </a:ext>
            </a:extLst>
          </p:cNvPr>
          <p:cNvSpPr/>
          <p:nvPr/>
        </p:nvSpPr>
        <p:spPr>
          <a:xfrm>
            <a:off x="1719098" y="1703434"/>
            <a:ext cx="6771754" cy="927224"/>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3833720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CuadroTexto 5">
            <a:extLst>
              <a:ext uri="{FF2B5EF4-FFF2-40B4-BE49-F238E27FC236}">
                <a16:creationId xmlns:a16="http://schemas.microsoft.com/office/drawing/2014/main" id="{DDAA9CEF-3F8F-4615-B5F6-60DAD7E5527B}"/>
              </a:ext>
            </a:extLst>
          </p:cNvPr>
          <p:cNvSpPr txBox="1"/>
          <p:nvPr/>
        </p:nvSpPr>
        <p:spPr>
          <a:xfrm>
            <a:off x="2087615" y="3324824"/>
            <a:ext cx="2271931" cy="954107"/>
          </a:xfrm>
          <a:prstGeom prst="rect">
            <a:avLst/>
          </a:prstGeom>
          <a:noFill/>
        </p:spPr>
        <p:txBody>
          <a:bodyPr wrap="square" rtlCol="0">
            <a:spAutoFit/>
          </a:bodyPr>
          <a:lstStyle/>
          <a:p>
            <a:r>
              <a:rPr lang="es-419" dirty="0">
                <a:solidFill>
                  <a:schemeClr val="bg1"/>
                </a:solidFill>
              </a:rPr>
              <a:t>Ya aquí guardamos todo en la base de datos y retornamos ala vista del index</a:t>
            </a:r>
          </a:p>
        </p:txBody>
      </p:sp>
      <p:pic>
        <p:nvPicPr>
          <p:cNvPr id="4" name="Imagen 3">
            <a:extLst>
              <a:ext uri="{FF2B5EF4-FFF2-40B4-BE49-F238E27FC236}">
                <a16:creationId xmlns:a16="http://schemas.microsoft.com/office/drawing/2014/main" id="{51EF740F-D908-44DD-B51A-00820CFBCB46}"/>
              </a:ext>
            </a:extLst>
          </p:cNvPr>
          <p:cNvPicPr>
            <a:picLocks noChangeAspect="1"/>
          </p:cNvPicPr>
          <p:nvPr/>
        </p:nvPicPr>
        <p:blipFill rotWithShape="1">
          <a:blip r:embed="rId3"/>
          <a:srcRect l="15154" t="31864" r="29384" b="41035"/>
          <a:stretch/>
        </p:blipFill>
        <p:spPr>
          <a:xfrm>
            <a:off x="1573895" y="1062396"/>
            <a:ext cx="6351562" cy="1745827"/>
          </a:xfrm>
          <a:prstGeom prst="rect">
            <a:avLst/>
          </a:prstGeom>
        </p:spPr>
      </p:pic>
      <p:sp>
        <p:nvSpPr>
          <p:cNvPr id="17" name="Rectángulo 16">
            <a:extLst>
              <a:ext uri="{FF2B5EF4-FFF2-40B4-BE49-F238E27FC236}">
                <a16:creationId xmlns:a16="http://schemas.microsoft.com/office/drawing/2014/main" id="{D82E0686-E13D-4491-8ACD-9DFEC7E15BDD}"/>
              </a:ext>
            </a:extLst>
          </p:cNvPr>
          <p:cNvSpPr/>
          <p:nvPr/>
        </p:nvSpPr>
        <p:spPr>
          <a:xfrm>
            <a:off x="1793135" y="1675775"/>
            <a:ext cx="4438853" cy="324333"/>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18" name="Rectángulo 17">
            <a:extLst>
              <a:ext uri="{FF2B5EF4-FFF2-40B4-BE49-F238E27FC236}">
                <a16:creationId xmlns:a16="http://schemas.microsoft.com/office/drawing/2014/main" id="{4B2AB227-770C-42E7-A197-FFBE4D2ED3FF}"/>
              </a:ext>
            </a:extLst>
          </p:cNvPr>
          <p:cNvSpPr/>
          <p:nvPr/>
        </p:nvSpPr>
        <p:spPr>
          <a:xfrm>
            <a:off x="1726775" y="2189285"/>
            <a:ext cx="2373957" cy="618939"/>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19" name="Conector recto de flecha 18">
            <a:extLst>
              <a:ext uri="{FF2B5EF4-FFF2-40B4-BE49-F238E27FC236}">
                <a16:creationId xmlns:a16="http://schemas.microsoft.com/office/drawing/2014/main" id="{B7C17152-79F0-4C44-A260-71943B3746EF}"/>
              </a:ext>
            </a:extLst>
          </p:cNvPr>
          <p:cNvCxnSpPr>
            <a:cxnSpLocks/>
            <a:stCxn id="17" idx="2"/>
          </p:cNvCxnSpPr>
          <p:nvPr/>
        </p:nvCxnSpPr>
        <p:spPr>
          <a:xfrm>
            <a:off x="4012562" y="2000108"/>
            <a:ext cx="2359855" cy="113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9951C509-76C0-43FE-8D3D-D8A428C2ADFF}"/>
              </a:ext>
            </a:extLst>
          </p:cNvPr>
          <p:cNvCxnSpPr>
            <a:cxnSpLocks/>
            <a:stCxn id="18" idx="2"/>
            <a:endCxn id="6" idx="0"/>
          </p:cNvCxnSpPr>
          <p:nvPr/>
        </p:nvCxnSpPr>
        <p:spPr>
          <a:xfrm>
            <a:off x="2913754" y="2808224"/>
            <a:ext cx="309827" cy="51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935812DC-F6ED-43DB-97A8-F501E4F21B19}"/>
              </a:ext>
            </a:extLst>
          </p:cNvPr>
          <p:cNvSpPr txBox="1"/>
          <p:nvPr/>
        </p:nvSpPr>
        <p:spPr>
          <a:xfrm>
            <a:off x="5092505" y="3139519"/>
            <a:ext cx="2954215" cy="523220"/>
          </a:xfrm>
          <a:prstGeom prst="rect">
            <a:avLst/>
          </a:prstGeom>
          <a:noFill/>
        </p:spPr>
        <p:txBody>
          <a:bodyPr wrap="square" rtlCol="0">
            <a:spAutoFit/>
          </a:bodyPr>
          <a:lstStyle/>
          <a:p>
            <a:r>
              <a:rPr lang="es-419" dirty="0">
                <a:solidFill>
                  <a:schemeClr val="bg1"/>
                </a:solidFill>
              </a:rPr>
              <a:t>Aquí guardamos los archivos subidos en la carpeta</a:t>
            </a:r>
          </a:p>
        </p:txBody>
      </p:sp>
    </p:spTree>
    <p:extLst>
      <p:ext uri="{BB962C8B-B14F-4D97-AF65-F5344CB8AC3E}">
        <p14:creationId xmlns:p14="http://schemas.microsoft.com/office/powerpoint/2010/main" val="3607754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CuadroTexto 3">
            <a:extLst>
              <a:ext uri="{FF2B5EF4-FFF2-40B4-BE49-F238E27FC236}">
                <a16:creationId xmlns:a16="http://schemas.microsoft.com/office/drawing/2014/main" id="{EFED87C2-7C3A-415A-ADE3-5033F15DC081}"/>
              </a:ext>
            </a:extLst>
          </p:cNvPr>
          <p:cNvSpPr txBox="1"/>
          <p:nvPr/>
        </p:nvSpPr>
        <p:spPr>
          <a:xfrm>
            <a:off x="7139354" y="921434"/>
            <a:ext cx="1547446" cy="1323439"/>
          </a:xfrm>
          <a:prstGeom prst="rect">
            <a:avLst/>
          </a:prstGeom>
          <a:noFill/>
        </p:spPr>
        <p:txBody>
          <a:bodyPr wrap="square" rtlCol="0">
            <a:spAutoFit/>
          </a:bodyPr>
          <a:lstStyle/>
          <a:p>
            <a:r>
              <a:rPr lang="es-419" sz="2000" dirty="0">
                <a:solidFill>
                  <a:schemeClr val="bg1"/>
                </a:solidFill>
              </a:rPr>
              <a:t>Así queda todo el código del créate</a:t>
            </a:r>
          </a:p>
        </p:txBody>
      </p:sp>
      <p:pic>
        <p:nvPicPr>
          <p:cNvPr id="5" name="Imagen 4">
            <a:extLst>
              <a:ext uri="{FF2B5EF4-FFF2-40B4-BE49-F238E27FC236}">
                <a16:creationId xmlns:a16="http://schemas.microsoft.com/office/drawing/2014/main" id="{CDE6435B-0F97-4ECF-B996-60644248C478}"/>
              </a:ext>
            </a:extLst>
          </p:cNvPr>
          <p:cNvPicPr>
            <a:picLocks noChangeAspect="1"/>
          </p:cNvPicPr>
          <p:nvPr/>
        </p:nvPicPr>
        <p:blipFill rotWithShape="1">
          <a:blip r:embed="rId3"/>
          <a:srcRect l="10077" t="15316" r="30462" b="21504"/>
          <a:stretch/>
        </p:blipFill>
        <p:spPr>
          <a:xfrm>
            <a:off x="1900431" y="946931"/>
            <a:ext cx="5123819" cy="3062361"/>
          </a:xfrm>
          <a:prstGeom prst="rect">
            <a:avLst/>
          </a:prstGeom>
        </p:spPr>
      </p:pic>
    </p:spTree>
    <p:extLst>
      <p:ext uri="{BB962C8B-B14F-4D97-AF65-F5344CB8AC3E}">
        <p14:creationId xmlns:p14="http://schemas.microsoft.com/office/powerpoint/2010/main" val="411992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DAC5FF42-F1E9-44EC-9143-CE850B77DF8D}"/>
              </a:ext>
            </a:extLst>
          </p:cNvPr>
          <p:cNvSpPr txBox="1"/>
          <p:nvPr/>
        </p:nvSpPr>
        <p:spPr>
          <a:xfrm>
            <a:off x="2339248" y="106668"/>
            <a:ext cx="4986996" cy="369332"/>
          </a:xfrm>
          <a:prstGeom prst="rect">
            <a:avLst/>
          </a:prstGeom>
          <a:noFill/>
        </p:spPr>
        <p:txBody>
          <a:bodyPr wrap="square" rtlCol="0">
            <a:spAutoFit/>
          </a:bodyPr>
          <a:lstStyle/>
          <a:p>
            <a:r>
              <a:rPr lang="es-ES" sz="1800" dirty="0">
                <a:solidFill>
                  <a:schemeClr val="bg1"/>
                </a:solidFill>
              </a:rPr>
              <a:t>Creación de los atributos para la tabla Usuario</a:t>
            </a:r>
            <a:endParaRPr lang="es-CO" sz="1800" dirty="0">
              <a:solidFill>
                <a:schemeClr val="bg1"/>
              </a:solidFill>
            </a:endParaRPr>
          </a:p>
        </p:txBody>
      </p:sp>
      <p:sp>
        <p:nvSpPr>
          <p:cNvPr id="5" name="CuadroTexto 4">
            <a:extLst>
              <a:ext uri="{FF2B5EF4-FFF2-40B4-BE49-F238E27FC236}">
                <a16:creationId xmlns:a16="http://schemas.microsoft.com/office/drawing/2014/main" id="{ACF8075C-0DA2-4536-B678-268650022F92}"/>
              </a:ext>
            </a:extLst>
          </p:cNvPr>
          <p:cNvSpPr txBox="1"/>
          <p:nvPr/>
        </p:nvSpPr>
        <p:spPr>
          <a:xfrm>
            <a:off x="5739618" y="1090246"/>
            <a:ext cx="2708031" cy="2492990"/>
          </a:xfrm>
          <a:prstGeom prst="rect">
            <a:avLst/>
          </a:prstGeom>
          <a:noFill/>
        </p:spPr>
        <p:txBody>
          <a:bodyPr wrap="square" rtlCol="0">
            <a:spAutoFit/>
          </a:bodyPr>
          <a:lstStyle/>
          <a:p>
            <a:r>
              <a:rPr lang="es-ES" dirty="0">
                <a:solidFill>
                  <a:schemeClr val="bg1"/>
                </a:solidFill>
              </a:rPr>
              <a:t>Hacemos la creación y agregamos los atributos, en este caso que subiremos archivos el tipo de dato ser así como se observa en la imagen</a:t>
            </a:r>
          </a:p>
          <a:p>
            <a:endParaRPr lang="es-ES" dirty="0">
              <a:solidFill>
                <a:schemeClr val="bg1"/>
              </a:solidFill>
            </a:endParaRPr>
          </a:p>
          <a:p>
            <a:endParaRPr lang="es-ES" dirty="0">
              <a:solidFill>
                <a:schemeClr val="bg1"/>
              </a:solidFill>
            </a:endParaRPr>
          </a:p>
          <a:p>
            <a:r>
              <a:rPr lang="es-CO" sz="1100" dirty="0">
                <a:solidFill>
                  <a:schemeClr val="bg1"/>
                </a:solidFill>
                <a:latin typeface="Consolas" panose="020B0609020204030204" pitchFamily="49" charset="0"/>
              </a:rPr>
              <a:t>[DataType(DataType.ImageUrl)]</a:t>
            </a:r>
          </a:p>
          <a:p>
            <a:r>
              <a:rPr lang="es-CO" sz="1100" dirty="0">
                <a:solidFill>
                  <a:schemeClr val="bg1"/>
                </a:solidFill>
                <a:latin typeface="Consolas" panose="020B0609020204030204" pitchFamily="49" charset="0"/>
              </a:rPr>
              <a:t>[Display(Name ="Imagen")]</a:t>
            </a:r>
          </a:p>
          <a:p>
            <a:r>
              <a:rPr lang="en-US" sz="1100" dirty="0">
                <a:solidFill>
                  <a:schemeClr val="bg1"/>
                </a:solidFill>
                <a:latin typeface="Consolas" panose="020B0609020204030204" pitchFamily="49" charset="0"/>
              </a:rPr>
              <a:t>public string UrlImagen { get; set; }</a:t>
            </a:r>
            <a:endParaRPr lang="es-ES" sz="1000" dirty="0">
              <a:solidFill>
                <a:schemeClr val="bg1"/>
              </a:solidFill>
            </a:endParaRPr>
          </a:p>
          <a:p>
            <a:endParaRPr lang="es-CO" dirty="0">
              <a:solidFill>
                <a:schemeClr val="bg1"/>
              </a:solidFill>
            </a:endParaRPr>
          </a:p>
        </p:txBody>
      </p:sp>
      <p:pic>
        <p:nvPicPr>
          <p:cNvPr id="8" name="Imagen 7">
            <a:extLst>
              <a:ext uri="{FF2B5EF4-FFF2-40B4-BE49-F238E27FC236}">
                <a16:creationId xmlns:a16="http://schemas.microsoft.com/office/drawing/2014/main" id="{829035B3-3840-428C-B333-BDE42FCFB7BE}"/>
              </a:ext>
            </a:extLst>
          </p:cNvPr>
          <p:cNvPicPr>
            <a:picLocks noChangeAspect="1"/>
          </p:cNvPicPr>
          <p:nvPr/>
        </p:nvPicPr>
        <p:blipFill rotWithShape="1">
          <a:blip r:embed="rId3"/>
          <a:srcRect l="6462" t="24478" r="61154" b="38188"/>
          <a:stretch/>
        </p:blipFill>
        <p:spPr>
          <a:xfrm>
            <a:off x="1698675" y="1090245"/>
            <a:ext cx="4024261" cy="2609557"/>
          </a:xfrm>
          <a:prstGeom prst="rect">
            <a:avLst/>
          </a:prstGeom>
        </p:spPr>
      </p:pic>
    </p:spTree>
    <p:extLst>
      <p:ext uri="{BB962C8B-B14F-4D97-AF65-F5344CB8AC3E}">
        <p14:creationId xmlns:p14="http://schemas.microsoft.com/office/powerpoint/2010/main" val="1728528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2587FE7F-3D58-43B8-BE63-75580A74B52B}"/>
              </a:ext>
            </a:extLst>
          </p:cNvPr>
          <p:cNvSpPr txBox="1"/>
          <p:nvPr/>
        </p:nvSpPr>
        <p:spPr>
          <a:xfrm>
            <a:off x="2447778" y="1012874"/>
            <a:ext cx="5634111" cy="3416320"/>
          </a:xfrm>
          <a:prstGeom prst="rect">
            <a:avLst/>
          </a:prstGeom>
          <a:noFill/>
        </p:spPr>
        <p:txBody>
          <a:bodyPr wrap="square" rtlCol="0">
            <a:spAutoFit/>
          </a:bodyPr>
          <a:lstStyle/>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HttpPost</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ValidateAntiForgeryToken</a:t>
            </a:r>
            <a:r>
              <a:rPr lang="es-419" sz="600" dirty="0">
                <a:solidFill>
                  <a:schemeClr val="bg1"/>
                </a:solidFill>
                <a:latin typeface="Consolas" panose="020B0609020204030204" pitchFamily="49" charset="0"/>
              </a:rPr>
              <a:t>]</a:t>
            </a:r>
          </a:p>
          <a:p>
            <a:r>
              <a:rPr lang="en-US" sz="600" dirty="0">
                <a:solidFill>
                  <a:schemeClr val="bg1"/>
                </a:solidFill>
                <a:latin typeface="Consolas" panose="020B0609020204030204" pitchFamily="49" charset="0"/>
              </a:rPr>
              <a:t>        public </a:t>
            </a:r>
            <a:r>
              <a:rPr lang="en-US" sz="600" dirty="0" err="1">
                <a:solidFill>
                  <a:schemeClr val="bg1"/>
                </a:solidFill>
                <a:latin typeface="Consolas" panose="020B0609020204030204" pitchFamily="49" charset="0"/>
              </a:rPr>
              <a:t>IActionResult</a:t>
            </a:r>
            <a:r>
              <a:rPr lang="en-US" sz="600" dirty="0">
                <a:solidFill>
                  <a:schemeClr val="bg1"/>
                </a:solidFill>
                <a:latin typeface="Consolas" panose="020B0609020204030204" pitchFamily="49" charset="0"/>
              </a:rPr>
              <a:t> Create(</a:t>
            </a:r>
            <a:r>
              <a:rPr lang="en-US" sz="600" dirty="0" err="1">
                <a:solidFill>
                  <a:schemeClr val="bg1"/>
                </a:solidFill>
                <a:latin typeface="Consolas" panose="020B0609020204030204" pitchFamily="49" charset="0"/>
              </a:rPr>
              <a:t>UsuarioVM</a:t>
            </a:r>
            <a:r>
              <a:rPr lang="en-US" sz="600" dirty="0">
                <a:solidFill>
                  <a:schemeClr val="bg1"/>
                </a:solidFill>
                <a:latin typeface="Consolas" panose="020B0609020204030204" pitchFamily="49" charset="0"/>
              </a:rPr>
              <a:t> </a:t>
            </a:r>
            <a:r>
              <a:rPr lang="en-US" sz="600" dirty="0" err="1">
                <a:solidFill>
                  <a:schemeClr val="bg1"/>
                </a:solidFill>
                <a:latin typeface="Consolas" panose="020B0609020204030204" pitchFamily="49" charset="0"/>
              </a:rPr>
              <a:t>usuariovm</a:t>
            </a:r>
            <a:r>
              <a:rPr lang="en-US"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if</a:t>
            </a:r>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ModelState.IsValid</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validacion</a:t>
            </a:r>
            <a:r>
              <a:rPr lang="es-419" sz="600" dirty="0">
                <a:solidFill>
                  <a:schemeClr val="bg1"/>
                </a:solidFill>
                <a:latin typeface="Consolas" panose="020B0609020204030204" pitchFamily="49" charset="0"/>
              </a:rPr>
              <a:t> de archivos</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string</a:t>
            </a:r>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rutaPrincipal</a:t>
            </a:r>
            <a:r>
              <a:rPr lang="es-419" sz="600" dirty="0">
                <a:solidFill>
                  <a:schemeClr val="bg1"/>
                </a:solidFill>
                <a:latin typeface="Consolas" panose="020B0609020204030204" pitchFamily="49" charset="0"/>
              </a:rPr>
              <a:t> = _</a:t>
            </a:r>
            <a:r>
              <a:rPr lang="es-419" sz="600" dirty="0" err="1">
                <a:solidFill>
                  <a:schemeClr val="bg1"/>
                </a:solidFill>
                <a:latin typeface="Consolas" panose="020B0609020204030204" pitchFamily="49" charset="0"/>
              </a:rPr>
              <a:t>hostEnvironmen.WebRootPath</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var</a:t>
            </a:r>
            <a:r>
              <a:rPr lang="es-419" sz="600" dirty="0">
                <a:solidFill>
                  <a:schemeClr val="bg1"/>
                </a:solidFill>
                <a:latin typeface="Consolas" panose="020B0609020204030204" pitchFamily="49" charset="0"/>
              </a:rPr>
              <a:t> archivos = </a:t>
            </a:r>
            <a:r>
              <a:rPr lang="es-419" sz="600" dirty="0" err="1">
                <a:solidFill>
                  <a:schemeClr val="bg1"/>
                </a:solidFill>
                <a:latin typeface="Consolas" panose="020B0609020204030204" pitchFamily="49" charset="0"/>
              </a:rPr>
              <a:t>HttpContext.Request.Form.Files</a:t>
            </a:r>
            <a:r>
              <a:rPr lang="es-419" sz="600" dirty="0">
                <a:solidFill>
                  <a:schemeClr val="bg1"/>
                </a:solidFill>
                <a:latin typeface="Consolas" panose="020B0609020204030204" pitchFamily="49" charset="0"/>
              </a:rPr>
              <a:t>;</a:t>
            </a:r>
          </a:p>
          <a:p>
            <a:endParaRPr lang="es-419" sz="600" dirty="0">
              <a:solidFill>
                <a:schemeClr val="bg1"/>
              </a:solidFill>
              <a:latin typeface="Consolas" panose="020B0609020204030204" pitchFamily="49" charset="0"/>
            </a:endParaRPr>
          </a:p>
          <a:p>
            <a:endParaRPr lang="es-419" sz="600" dirty="0">
              <a:solidFill>
                <a:schemeClr val="bg1"/>
              </a:solidFill>
              <a:latin typeface="Consolas" panose="020B0609020204030204" pitchFamily="49" charset="0"/>
            </a:endParaRPr>
          </a:p>
          <a:p>
            <a:r>
              <a:rPr lang="en-US" sz="600" dirty="0">
                <a:solidFill>
                  <a:schemeClr val="bg1"/>
                </a:solidFill>
                <a:latin typeface="Consolas" panose="020B0609020204030204" pitchFamily="49" charset="0"/>
              </a:rPr>
              <a:t>                if (usuariovm.Usuario.id == 0)</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string</a:t>
            </a:r>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nombreArchivo</a:t>
            </a:r>
            <a:r>
              <a:rPr lang="es-419" sz="600" dirty="0">
                <a:solidFill>
                  <a:schemeClr val="bg1"/>
                </a:solidFill>
                <a:latin typeface="Consolas" panose="020B0609020204030204" pitchFamily="49" charset="0"/>
              </a:rPr>
              <a:t> = </a:t>
            </a:r>
            <a:r>
              <a:rPr lang="es-419" sz="600" dirty="0" err="1">
                <a:solidFill>
                  <a:schemeClr val="bg1"/>
                </a:solidFill>
                <a:latin typeface="Consolas" panose="020B0609020204030204" pitchFamily="49" charset="0"/>
              </a:rPr>
              <a:t>Guid.NewGuid</a:t>
            </a:r>
            <a:r>
              <a:rPr lang="es-419" sz="600" dirty="0">
                <a:solidFill>
                  <a:schemeClr val="bg1"/>
                </a:solidFill>
                <a:latin typeface="Consolas" panose="020B0609020204030204" pitchFamily="49" charset="0"/>
              </a:rPr>
              <a:t>().</a:t>
            </a:r>
            <a:r>
              <a:rPr lang="es-419" sz="600" dirty="0" err="1">
                <a:solidFill>
                  <a:schemeClr val="bg1"/>
                </a:solidFill>
                <a:latin typeface="Consolas" panose="020B0609020204030204" pitchFamily="49" charset="0"/>
              </a:rPr>
              <a:t>ToString</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var</a:t>
            </a:r>
            <a:r>
              <a:rPr lang="es-419" sz="600" dirty="0">
                <a:solidFill>
                  <a:schemeClr val="bg1"/>
                </a:solidFill>
                <a:latin typeface="Consolas" panose="020B0609020204030204" pitchFamily="49" charset="0"/>
              </a:rPr>
              <a:t> subidas = </a:t>
            </a:r>
            <a:r>
              <a:rPr lang="es-419" sz="600" dirty="0" err="1">
                <a:solidFill>
                  <a:schemeClr val="bg1"/>
                </a:solidFill>
                <a:latin typeface="Consolas" panose="020B0609020204030204" pitchFamily="49" charset="0"/>
              </a:rPr>
              <a:t>Path.Combine</a:t>
            </a:r>
            <a:r>
              <a:rPr lang="es-419" sz="600" dirty="0">
                <a:solidFill>
                  <a:schemeClr val="bg1"/>
                </a:solidFill>
                <a:latin typeface="Consolas" panose="020B0609020204030204" pitchFamily="49" charset="0"/>
              </a:rPr>
              <a:t>(</a:t>
            </a:r>
            <a:r>
              <a:rPr lang="es-419" sz="600" dirty="0" err="1">
                <a:solidFill>
                  <a:schemeClr val="bg1"/>
                </a:solidFill>
                <a:latin typeface="Consolas" panose="020B0609020204030204" pitchFamily="49" charset="0"/>
              </a:rPr>
              <a:t>rutaPrincipal</a:t>
            </a:r>
            <a:r>
              <a:rPr lang="es-419" sz="600" dirty="0">
                <a:solidFill>
                  <a:schemeClr val="bg1"/>
                </a:solidFill>
                <a:latin typeface="Consolas" panose="020B0609020204030204" pitchFamily="49" charset="0"/>
              </a:rPr>
              <a:t>, @"Imagen\UsuarioImage");</a:t>
            </a:r>
          </a:p>
          <a:p>
            <a:endParaRPr lang="es-419" sz="600" dirty="0">
              <a:solidFill>
                <a:schemeClr val="bg1"/>
              </a:solidFill>
              <a:latin typeface="Consolas" panose="020B0609020204030204" pitchFamily="49" charset="0"/>
            </a:endParaRP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var</a:t>
            </a:r>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extension</a:t>
            </a:r>
            <a:r>
              <a:rPr lang="es-419" sz="600" dirty="0">
                <a:solidFill>
                  <a:schemeClr val="bg1"/>
                </a:solidFill>
                <a:latin typeface="Consolas" panose="020B0609020204030204" pitchFamily="49" charset="0"/>
              </a:rPr>
              <a:t> = </a:t>
            </a:r>
            <a:r>
              <a:rPr lang="es-419" sz="600" dirty="0" err="1">
                <a:solidFill>
                  <a:schemeClr val="bg1"/>
                </a:solidFill>
                <a:latin typeface="Consolas" panose="020B0609020204030204" pitchFamily="49" charset="0"/>
              </a:rPr>
              <a:t>Path.GetExtension</a:t>
            </a:r>
            <a:r>
              <a:rPr lang="es-419" sz="600" dirty="0">
                <a:solidFill>
                  <a:schemeClr val="bg1"/>
                </a:solidFill>
                <a:latin typeface="Consolas" panose="020B0609020204030204" pitchFamily="49" charset="0"/>
              </a:rPr>
              <a:t>(archivos[0].</a:t>
            </a:r>
            <a:r>
              <a:rPr lang="es-419" sz="600" dirty="0" err="1">
                <a:solidFill>
                  <a:schemeClr val="bg1"/>
                </a:solidFill>
                <a:latin typeface="Consolas" panose="020B0609020204030204" pitchFamily="49" charset="0"/>
              </a:rPr>
              <a:t>FileName</a:t>
            </a:r>
            <a:r>
              <a:rPr lang="es-419" sz="600" dirty="0">
                <a:solidFill>
                  <a:schemeClr val="bg1"/>
                </a:solidFill>
                <a:latin typeface="Consolas" panose="020B0609020204030204" pitchFamily="49" charset="0"/>
              </a:rPr>
              <a:t>);</a:t>
            </a:r>
          </a:p>
          <a:p>
            <a:endParaRPr lang="es-419" sz="600" dirty="0">
              <a:solidFill>
                <a:schemeClr val="bg1"/>
              </a:solidFill>
              <a:latin typeface="Consolas" panose="020B0609020204030204" pitchFamily="49" charset="0"/>
            </a:endParaRPr>
          </a:p>
          <a:p>
            <a:r>
              <a:rPr lang="en-US" sz="600" dirty="0">
                <a:solidFill>
                  <a:schemeClr val="bg1"/>
                </a:solidFill>
                <a:latin typeface="Consolas" panose="020B0609020204030204" pitchFamily="49" charset="0"/>
              </a:rPr>
              <a:t>                    using (var </a:t>
            </a:r>
            <a:r>
              <a:rPr lang="en-US" sz="600" dirty="0" err="1">
                <a:solidFill>
                  <a:schemeClr val="bg1"/>
                </a:solidFill>
                <a:latin typeface="Consolas" panose="020B0609020204030204" pitchFamily="49" charset="0"/>
              </a:rPr>
              <a:t>fileStreams</a:t>
            </a:r>
            <a:r>
              <a:rPr lang="en-US" sz="600" dirty="0">
                <a:solidFill>
                  <a:schemeClr val="bg1"/>
                </a:solidFill>
                <a:latin typeface="Consolas" panose="020B0609020204030204" pitchFamily="49" charset="0"/>
              </a:rPr>
              <a:t> = new </a:t>
            </a:r>
            <a:r>
              <a:rPr lang="en-US" sz="600" dirty="0" err="1">
                <a:solidFill>
                  <a:schemeClr val="bg1"/>
                </a:solidFill>
                <a:latin typeface="Consolas" panose="020B0609020204030204" pitchFamily="49" charset="0"/>
              </a:rPr>
              <a:t>FileStream</a:t>
            </a:r>
            <a:r>
              <a:rPr lang="en-US" sz="600" dirty="0">
                <a:solidFill>
                  <a:schemeClr val="bg1"/>
                </a:solidFill>
                <a:latin typeface="Consolas" panose="020B0609020204030204" pitchFamily="49" charset="0"/>
              </a:rPr>
              <a:t>(</a:t>
            </a:r>
            <a:r>
              <a:rPr lang="en-US" sz="600" dirty="0" err="1">
                <a:solidFill>
                  <a:schemeClr val="bg1"/>
                </a:solidFill>
                <a:latin typeface="Consolas" panose="020B0609020204030204" pitchFamily="49" charset="0"/>
              </a:rPr>
              <a:t>Path.Combine</a:t>
            </a:r>
            <a:r>
              <a:rPr lang="en-US" sz="600" dirty="0">
                <a:solidFill>
                  <a:schemeClr val="bg1"/>
                </a:solidFill>
                <a:latin typeface="Consolas" panose="020B0609020204030204" pitchFamily="49" charset="0"/>
              </a:rPr>
              <a:t>(</a:t>
            </a:r>
            <a:r>
              <a:rPr lang="en-US" sz="600" dirty="0" err="1">
                <a:solidFill>
                  <a:schemeClr val="bg1"/>
                </a:solidFill>
                <a:latin typeface="Consolas" panose="020B0609020204030204" pitchFamily="49" charset="0"/>
              </a:rPr>
              <a:t>subidas</a:t>
            </a:r>
            <a:r>
              <a:rPr lang="en-US" sz="600" dirty="0">
                <a:solidFill>
                  <a:schemeClr val="bg1"/>
                </a:solidFill>
                <a:latin typeface="Consolas" panose="020B0609020204030204" pitchFamily="49" charset="0"/>
              </a:rPr>
              <a:t>, </a:t>
            </a:r>
            <a:r>
              <a:rPr lang="en-US" sz="600" dirty="0" err="1">
                <a:solidFill>
                  <a:schemeClr val="bg1"/>
                </a:solidFill>
                <a:latin typeface="Consolas" panose="020B0609020204030204" pitchFamily="49" charset="0"/>
              </a:rPr>
              <a:t>nombreArchivo</a:t>
            </a:r>
            <a:r>
              <a:rPr lang="en-US" sz="600" dirty="0">
                <a:solidFill>
                  <a:schemeClr val="bg1"/>
                </a:solidFill>
                <a:latin typeface="Consolas" panose="020B0609020204030204" pitchFamily="49" charset="0"/>
              </a:rPr>
              <a:t> + extension), </a:t>
            </a:r>
            <a:r>
              <a:rPr lang="en-US" sz="600" dirty="0" err="1">
                <a:solidFill>
                  <a:schemeClr val="bg1"/>
                </a:solidFill>
                <a:latin typeface="Consolas" panose="020B0609020204030204" pitchFamily="49" charset="0"/>
              </a:rPr>
              <a:t>FileMode.Create</a:t>
            </a:r>
            <a:r>
              <a:rPr lang="en-US"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archivos[0].</a:t>
            </a:r>
            <a:r>
              <a:rPr lang="es-419" sz="600" dirty="0" err="1">
                <a:solidFill>
                  <a:schemeClr val="bg1"/>
                </a:solidFill>
                <a:latin typeface="Consolas" panose="020B0609020204030204" pitchFamily="49" charset="0"/>
              </a:rPr>
              <a:t>CopyTo</a:t>
            </a:r>
            <a:r>
              <a:rPr lang="es-419" sz="600" dirty="0">
                <a:solidFill>
                  <a:schemeClr val="bg1"/>
                </a:solidFill>
                <a:latin typeface="Consolas" panose="020B0609020204030204" pitchFamily="49" charset="0"/>
              </a:rPr>
              <a:t>(</a:t>
            </a:r>
            <a:r>
              <a:rPr lang="es-419" sz="600" dirty="0" err="1">
                <a:solidFill>
                  <a:schemeClr val="bg1"/>
                </a:solidFill>
                <a:latin typeface="Consolas" panose="020B0609020204030204" pitchFamily="49" charset="0"/>
              </a:rPr>
              <a:t>fileStreams</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p>
          <a:p>
            <a:endParaRPr lang="es-419" sz="600" dirty="0">
              <a:solidFill>
                <a:schemeClr val="bg1"/>
              </a:solidFill>
              <a:latin typeface="Consolas" panose="020B0609020204030204" pitchFamily="49" charset="0"/>
            </a:endParaRPr>
          </a:p>
          <a:p>
            <a:r>
              <a:rPr lang="es-ES" sz="600" dirty="0">
                <a:solidFill>
                  <a:schemeClr val="bg1"/>
                </a:solidFill>
                <a:latin typeface="Consolas" panose="020B0609020204030204" pitchFamily="49" charset="0"/>
              </a:rPr>
              <a:t>                    </a:t>
            </a:r>
            <a:r>
              <a:rPr lang="es-ES" sz="600" dirty="0" err="1">
                <a:solidFill>
                  <a:schemeClr val="bg1"/>
                </a:solidFill>
                <a:latin typeface="Consolas" panose="020B0609020204030204" pitchFamily="49" charset="0"/>
              </a:rPr>
              <a:t>usuariovm.Usuario.UrlImagen</a:t>
            </a:r>
            <a:r>
              <a:rPr lang="es-ES" sz="600" dirty="0">
                <a:solidFill>
                  <a:schemeClr val="bg1"/>
                </a:solidFill>
                <a:latin typeface="Consolas" panose="020B0609020204030204" pitchFamily="49" charset="0"/>
              </a:rPr>
              <a:t> = @"\Imagen\UsuarioImage\" + </a:t>
            </a:r>
            <a:r>
              <a:rPr lang="es-ES" sz="600" dirty="0" err="1">
                <a:solidFill>
                  <a:schemeClr val="bg1"/>
                </a:solidFill>
                <a:latin typeface="Consolas" panose="020B0609020204030204" pitchFamily="49" charset="0"/>
              </a:rPr>
              <a:t>nombreArchivo</a:t>
            </a:r>
            <a:r>
              <a:rPr lang="es-ES" sz="600" dirty="0">
                <a:solidFill>
                  <a:schemeClr val="bg1"/>
                </a:solidFill>
                <a:latin typeface="Consolas" panose="020B0609020204030204" pitchFamily="49" charset="0"/>
              </a:rPr>
              <a:t> + </a:t>
            </a:r>
            <a:r>
              <a:rPr lang="es-ES" sz="600" dirty="0" err="1">
                <a:solidFill>
                  <a:schemeClr val="bg1"/>
                </a:solidFill>
                <a:latin typeface="Consolas" panose="020B0609020204030204" pitchFamily="49" charset="0"/>
              </a:rPr>
              <a:t>extension</a:t>
            </a:r>
            <a:r>
              <a:rPr lang="es-ES"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usuariovm.Usuario.FechaCreacion</a:t>
            </a:r>
            <a:r>
              <a:rPr lang="es-419" sz="600" dirty="0">
                <a:solidFill>
                  <a:schemeClr val="bg1"/>
                </a:solidFill>
                <a:latin typeface="Consolas" panose="020B0609020204030204" pitchFamily="49" charset="0"/>
              </a:rPr>
              <a:t> = </a:t>
            </a:r>
            <a:r>
              <a:rPr lang="es-419" sz="600" dirty="0" err="1">
                <a:solidFill>
                  <a:schemeClr val="bg1"/>
                </a:solidFill>
                <a:latin typeface="Consolas" panose="020B0609020204030204" pitchFamily="49" charset="0"/>
              </a:rPr>
              <a:t>DateTime.Now.ToString</a:t>
            </a:r>
            <a:r>
              <a:rPr lang="es-419" sz="600" dirty="0">
                <a:solidFill>
                  <a:schemeClr val="bg1"/>
                </a:solidFill>
                <a:latin typeface="Consolas" panose="020B0609020204030204" pitchFamily="49" charset="0"/>
              </a:rPr>
              <a:t>();</a:t>
            </a:r>
          </a:p>
          <a:p>
            <a:endParaRPr lang="es-419" sz="600" dirty="0">
              <a:solidFill>
                <a:schemeClr val="bg1"/>
              </a:solidFill>
              <a:latin typeface="Consolas" panose="020B0609020204030204" pitchFamily="49" charset="0"/>
            </a:endParaRPr>
          </a:p>
          <a:p>
            <a:endParaRPr lang="es-419" sz="600" dirty="0">
              <a:solidFill>
                <a:schemeClr val="bg1"/>
              </a:solidFill>
              <a:latin typeface="Consolas" panose="020B0609020204030204" pitchFamily="49" charset="0"/>
            </a:endParaRPr>
          </a:p>
          <a:p>
            <a:endParaRPr lang="es-419" sz="600" dirty="0">
              <a:solidFill>
                <a:schemeClr val="bg1"/>
              </a:solidFill>
              <a:latin typeface="Consolas" panose="020B0609020204030204" pitchFamily="49" charset="0"/>
            </a:endParaRPr>
          </a:p>
          <a:p>
            <a:r>
              <a:rPr lang="es-419" sz="600" dirty="0">
                <a:solidFill>
                  <a:schemeClr val="bg1"/>
                </a:solidFill>
                <a:latin typeface="Consolas" panose="020B0609020204030204" pitchFamily="49" charset="0"/>
              </a:rPr>
              <a:t>                    _</a:t>
            </a:r>
            <a:r>
              <a:rPr lang="es-419" sz="600" dirty="0" err="1">
                <a:solidFill>
                  <a:schemeClr val="bg1"/>
                </a:solidFill>
                <a:latin typeface="Consolas" panose="020B0609020204030204" pitchFamily="49" charset="0"/>
              </a:rPr>
              <a:t>context.Usuario.Add</a:t>
            </a:r>
            <a:r>
              <a:rPr lang="es-419" sz="600" dirty="0">
                <a:solidFill>
                  <a:schemeClr val="bg1"/>
                </a:solidFill>
                <a:latin typeface="Consolas" panose="020B0609020204030204" pitchFamily="49" charset="0"/>
              </a:rPr>
              <a:t>(</a:t>
            </a:r>
            <a:r>
              <a:rPr lang="es-419" sz="600" dirty="0" err="1">
                <a:solidFill>
                  <a:schemeClr val="bg1"/>
                </a:solidFill>
                <a:latin typeface="Consolas" panose="020B0609020204030204" pitchFamily="49" charset="0"/>
              </a:rPr>
              <a:t>usuariovm.Usuario</a:t>
            </a:r>
            <a:r>
              <a:rPr lang="es-419" sz="600" dirty="0">
                <a:solidFill>
                  <a:schemeClr val="bg1"/>
                </a:solidFill>
                <a:latin typeface="Consolas" panose="020B0609020204030204" pitchFamily="49" charset="0"/>
              </a:rPr>
              <a:t>);</a:t>
            </a:r>
          </a:p>
          <a:p>
            <a:r>
              <a:rPr lang="es-419" sz="600" dirty="0">
                <a:solidFill>
                  <a:schemeClr val="bg1"/>
                </a:solidFill>
                <a:latin typeface="Consolas" panose="020B0609020204030204" pitchFamily="49" charset="0"/>
              </a:rPr>
              <a:t>                    _</a:t>
            </a:r>
            <a:r>
              <a:rPr lang="es-419" sz="600" dirty="0" err="1">
                <a:solidFill>
                  <a:schemeClr val="bg1"/>
                </a:solidFill>
                <a:latin typeface="Consolas" panose="020B0609020204030204" pitchFamily="49" charset="0"/>
              </a:rPr>
              <a:t>context.SaveChanges</a:t>
            </a:r>
            <a:r>
              <a:rPr lang="es-419" sz="600" dirty="0">
                <a:solidFill>
                  <a:schemeClr val="bg1"/>
                </a:solidFill>
                <a:latin typeface="Consolas" panose="020B0609020204030204" pitchFamily="49" charset="0"/>
              </a:rPr>
              <a:t>();</a:t>
            </a:r>
          </a:p>
          <a:p>
            <a:endParaRPr lang="es-419" sz="600" dirty="0">
              <a:solidFill>
                <a:schemeClr val="bg1"/>
              </a:solidFill>
              <a:latin typeface="Consolas" panose="020B0609020204030204" pitchFamily="49" charset="0"/>
            </a:endParaRP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return</a:t>
            </a:r>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RedirectToAction</a:t>
            </a:r>
            <a:r>
              <a:rPr lang="es-419" sz="600" dirty="0">
                <a:solidFill>
                  <a:schemeClr val="bg1"/>
                </a:solidFill>
                <a:latin typeface="Consolas" panose="020B0609020204030204" pitchFamily="49" charset="0"/>
              </a:rPr>
              <a:t>(</a:t>
            </a:r>
            <a:r>
              <a:rPr lang="es-419" sz="600" dirty="0" err="1">
                <a:solidFill>
                  <a:schemeClr val="bg1"/>
                </a:solidFill>
                <a:latin typeface="Consolas" panose="020B0609020204030204" pitchFamily="49" charset="0"/>
              </a:rPr>
              <a:t>nameof</a:t>
            </a:r>
            <a:r>
              <a:rPr lang="es-419" sz="600" dirty="0">
                <a:solidFill>
                  <a:schemeClr val="bg1"/>
                </a:solidFill>
                <a:latin typeface="Consolas" panose="020B0609020204030204" pitchFamily="49" charset="0"/>
              </a:rPr>
              <a:t>(Index));</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t>
            </a:r>
          </a:p>
          <a:p>
            <a:r>
              <a:rPr lang="es-419" sz="600" dirty="0">
                <a:solidFill>
                  <a:schemeClr val="bg1"/>
                </a:solidFill>
                <a:latin typeface="Consolas" panose="020B0609020204030204" pitchFamily="49" charset="0"/>
              </a:rPr>
              <a:t>            </a:t>
            </a:r>
            <a:r>
              <a:rPr lang="es-419" sz="600" dirty="0" err="1">
                <a:solidFill>
                  <a:schemeClr val="bg1"/>
                </a:solidFill>
                <a:latin typeface="Consolas" panose="020B0609020204030204" pitchFamily="49" charset="0"/>
              </a:rPr>
              <a:t>return</a:t>
            </a:r>
            <a:r>
              <a:rPr lang="es-419" sz="600" dirty="0">
                <a:solidFill>
                  <a:schemeClr val="bg1"/>
                </a:solidFill>
                <a:latin typeface="Consolas" panose="020B0609020204030204" pitchFamily="49" charset="0"/>
              </a:rPr>
              <a:t> View();</a:t>
            </a:r>
          </a:p>
          <a:p>
            <a:r>
              <a:rPr lang="es-419" sz="600" dirty="0">
                <a:solidFill>
                  <a:schemeClr val="bg1"/>
                </a:solidFill>
                <a:latin typeface="Consolas" panose="020B0609020204030204" pitchFamily="49" charset="0"/>
              </a:rPr>
              <a:t>        }</a:t>
            </a:r>
            <a:endParaRPr lang="es-419" sz="400" dirty="0">
              <a:solidFill>
                <a:schemeClr val="bg1"/>
              </a:solidFill>
            </a:endParaRPr>
          </a:p>
        </p:txBody>
      </p:sp>
    </p:spTree>
    <p:extLst>
      <p:ext uri="{BB962C8B-B14F-4D97-AF65-F5344CB8AC3E}">
        <p14:creationId xmlns:p14="http://schemas.microsoft.com/office/powerpoint/2010/main" val="430306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004CABBD-8681-45F3-A788-26FF3BB3BA2B}"/>
              </a:ext>
            </a:extLst>
          </p:cNvPr>
          <p:cNvPicPr>
            <a:picLocks noChangeAspect="1"/>
          </p:cNvPicPr>
          <p:nvPr/>
        </p:nvPicPr>
        <p:blipFill rotWithShape="1">
          <a:blip r:embed="rId3"/>
          <a:srcRect l="9924" t="8479" r="55230" b="43111"/>
          <a:stretch/>
        </p:blipFill>
        <p:spPr>
          <a:xfrm>
            <a:off x="2603365" y="1091125"/>
            <a:ext cx="4031295" cy="3150284"/>
          </a:xfrm>
          <a:prstGeom prst="rect">
            <a:avLst/>
          </a:prstGeom>
        </p:spPr>
      </p:pic>
    </p:spTree>
    <p:extLst>
      <p:ext uri="{BB962C8B-B14F-4D97-AF65-F5344CB8AC3E}">
        <p14:creationId xmlns:p14="http://schemas.microsoft.com/office/powerpoint/2010/main" val="120644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Imagen 7">
            <a:extLst>
              <a:ext uri="{FF2B5EF4-FFF2-40B4-BE49-F238E27FC236}">
                <a16:creationId xmlns:a16="http://schemas.microsoft.com/office/drawing/2014/main" id="{DB3FDF7D-5953-4C23-93CD-AACB228A15CD}"/>
              </a:ext>
            </a:extLst>
          </p:cNvPr>
          <p:cNvPicPr>
            <a:picLocks noChangeAspect="1"/>
          </p:cNvPicPr>
          <p:nvPr/>
        </p:nvPicPr>
        <p:blipFill rotWithShape="1">
          <a:blip r:embed="rId3"/>
          <a:srcRect l="11615" t="9254" r="10615" b="58291"/>
          <a:stretch/>
        </p:blipFill>
        <p:spPr>
          <a:xfrm>
            <a:off x="1969477" y="1826097"/>
            <a:ext cx="6352873" cy="1491305"/>
          </a:xfrm>
          <a:prstGeom prst="rect">
            <a:avLst/>
          </a:prstGeom>
        </p:spPr>
      </p:pic>
    </p:spTree>
    <p:extLst>
      <p:ext uri="{BB962C8B-B14F-4D97-AF65-F5344CB8AC3E}">
        <p14:creationId xmlns:p14="http://schemas.microsoft.com/office/powerpoint/2010/main" val="2764716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97CCA8B4-8BBE-4EEE-9980-AC9DCEC9C6CF}"/>
              </a:ext>
            </a:extLst>
          </p:cNvPr>
          <p:cNvSpPr txBox="1"/>
          <p:nvPr/>
        </p:nvSpPr>
        <p:spPr>
          <a:xfrm>
            <a:off x="1856935" y="77372"/>
            <a:ext cx="5605976" cy="461665"/>
          </a:xfrm>
          <a:prstGeom prst="rect">
            <a:avLst/>
          </a:prstGeom>
          <a:noFill/>
        </p:spPr>
        <p:txBody>
          <a:bodyPr wrap="square" rtlCol="0">
            <a:spAutoFit/>
          </a:bodyPr>
          <a:lstStyle/>
          <a:p>
            <a:pPr algn="ctr"/>
            <a:r>
              <a:rPr lang="es-419" sz="2400" dirty="0">
                <a:solidFill>
                  <a:schemeClr val="bg1"/>
                </a:solidFill>
              </a:rPr>
              <a:t>Mostrar Imagen</a:t>
            </a:r>
          </a:p>
        </p:txBody>
      </p:sp>
      <p:sp>
        <p:nvSpPr>
          <p:cNvPr id="7" name="CuadroTexto 6">
            <a:extLst>
              <a:ext uri="{FF2B5EF4-FFF2-40B4-BE49-F238E27FC236}">
                <a16:creationId xmlns:a16="http://schemas.microsoft.com/office/drawing/2014/main" id="{3E9989C6-0BBB-42DC-A886-40849FAB5648}"/>
              </a:ext>
            </a:extLst>
          </p:cNvPr>
          <p:cNvSpPr txBox="1"/>
          <p:nvPr/>
        </p:nvSpPr>
        <p:spPr>
          <a:xfrm>
            <a:off x="1913206" y="3200400"/>
            <a:ext cx="5816991" cy="523220"/>
          </a:xfrm>
          <a:prstGeom prst="rect">
            <a:avLst/>
          </a:prstGeom>
          <a:noFill/>
        </p:spPr>
        <p:txBody>
          <a:bodyPr wrap="square" rtlCol="0">
            <a:spAutoFit/>
          </a:bodyPr>
          <a:lstStyle/>
          <a:p>
            <a:r>
              <a:rPr lang="es-419" dirty="0">
                <a:solidFill>
                  <a:schemeClr val="bg1"/>
                </a:solidFill>
              </a:rPr>
              <a:t>Nos dirigimos al index y buscamos esta parte de código y hacemos los respectivos cambios y ya nos debe mostrar imagen</a:t>
            </a:r>
          </a:p>
        </p:txBody>
      </p:sp>
      <p:pic>
        <p:nvPicPr>
          <p:cNvPr id="5" name="Imagen 4">
            <a:extLst>
              <a:ext uri="{FF2B5EF4-FFF2-40B4-BE49-F238E27FC236}">
                <a16:creationId xmlns:a16="http://schemas.microsoft.com/office/drawing/2014/main" id="{D5F3C632-DEE4-43AF-A730-449825D0E1BB}"/>
              </a:ext>
            </a:extLst>
          </p:cNvPr>
          <p:cNvPicPr>
            <a:picLocks noChangeAspect="1"/>
          </p:cNvPicPr>
          <p:nvPr/>
        </p:nvPicPr>
        <p:blipFill rotWithShape="1">
          <a:blip r:embed="rId3"/>
          <a:srcRect l="10539" t="43897" r="53459" b="28889"/>
          <a:stretch/>
        </p:blipFill>
        <p:spPr>
          <a:xfrm>
            <a:off x="1600590" y="942808"/>
            <a:ext cx="3372339" cy="1735767"/>
          </a:xfrm>
          <a:prstGeom prst="rect">
            <a:avLst/>
          </a:prstGeom>
        </p:spPr>
      </p:pic>
      <p:sp>
        <p:nvSpPr>
          <p:cNvPr id="14" name="Rectángulo 13">
            <a:extLst>
              <a:ext uri="{FF2B5EF4-FFF2-40B4-BE49-F238E27FC236}">
                <a16:creationId xmlns:a16="http://schemas.microsoft.com/office/drawing/2014/main" id="{483E5B21-CEFE-487D-9D65-8026F61009F5}"/>
              </a:ext>
            </a:extLst>
          </p:cNvPr>
          <p:cNvSpPr/>
          <p:nvPr/>
        </p:nvSpPr>
        <p:spPr>
          <a:xfrm>
            <a:off x="1808871" y="1465107"/>
            <a:ext cx="2713556" cy="356659"/>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pic>
        <p:nvPicPr>
          <p:cNvPr id="10" name="Imagen 9">
            <a:extLst>
              <a:ext uri="{FF2B5EF4-FFF2-40B4-BE49-F238E27FC236}">
                <a16:creationId xmlns:a16="http://schemas.microsoft.com/office/drawing/2014/main" id="{00ACC54E-A7EC-4100-9C1B-62D155C87A44}"/>
              </a:ext>
            </a:extLst>
          </p:cNvPr>
          <p:cNvPicPr>
            <a:picLocks noChangeAspect="1"/>
          </p:cNvPicPr>
          <p:nvPr/>
        </p:nvPicPr>
        <p:blipFill rotWithShape="1">
          <a:blip r:embed="rId4"/>
          <a:srcRect l="12538" t="45573" r="51429" b="23692"/>
          <a:stretch/>
        </p:blipFill>
        <p:spPr>
          <a:xfrm>
            <a:off x="5050302" y="907639"/>
            <a:ext cx="3691006" cy="1770936"/>
          </a:xfrm>
          <a:prstGeom prst="rect">
            <a:avLst/>
          </a:prstGeom>
        </p:spPr>
      </p:pic>
      <p:sp>
        <p:nvSpPr>
          <p:cNvPr id="17" name="Rectángulo 16">
            <a:extLst>
              <a:ext uri="{FF2B5EF4-FFF2-40B4-BE49-F238E27FC236}">
                <a16:creationId xmlns:a16="http://schemas.microsoft.com/office/drawing/2014/main" id="{2BF0436A-58B7-4184-86AB-A042FBAB9E9F}"/>
              </a:ext>
            </a:extLst>
          </p:cNvPr>
          <p:cNvSpPr/>
          <p:nvPr/>
        </p:nvSpPr>
        <p:spPr>
          <a:xfrm>
            <a:off x="5267178" y="1286777"/>
            <a:ext cx="3474130" cy="366177"/>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Tree>
    <p:extLst>
      <p:ext uri="{BB962C8B-B14F-4D97-AF65-F5344CB8AC3E}">
        <p14:creationId xmlns:p14="http://schemas.microsoft.com/office/powerpoint/2010/main" val="3133221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E16A080B-A7DE-4F16-96B5-9BDB442DA05F}"/>
              </a:ext>
            </a:extLst>
          </p:cNvPr>
          <p:cNvPicPr>
            <a:picLocks noChangeAspect="1"/>
          </p:cNvPicPr>
          <p:nvPr/>
        </p:nvPicPr>
        <p:blipFill rotWithShape="1">
          <a:blip r:embed="rId3"/>
          <a:srcRect l="10076" t="13949" r="12308" b="56649"/>
          <a:stretch/>
        </p:blipFill>
        <p:spPr>
          <a:xfrm>
            <a:off x="1688123" y="956603"/>
            <a:ext cx="7097151" cy="1512277"/>
          </a:xfrm>
          <a:prstGeom prst="rect">
            <a:avLst/>
          </a:prstGeom>
        </p:spPr>
      </p:pic>
      <p:sp>
        <p:nvSpPr>
          <p:cNvPr id="4" name="CuadroTexto 3">
            <a:extLst>
              <a:ext uri="{FF2B5EF4-FFF2-40B4-BE49-F238E27FC236}">
                <a16:creationId xmlns:a16="http://schemas.microsoft.com/office/drawing/2014/main" id="{DFD7E699-BA63-433B-BAAD-D8CC7D5B6C33}"/>
              </a:ext>
            </a:extLst>
          </p:cNvPr>
          <p:cNvSpPr txBox="1"/>
          <p:nvPr/>
        </p:nvSpPr>
        <p:spPr>
          <a:xfrm>
            <a:off x="2053883" y="2715065"/>
            <a:ext cx="6182751" cy="461665"/>
          </a:xfrm>
          <a:prstGeom prst="rect">
            <a:avLst/>
          </a:prstGeom>
          <a:noFill/>
        </p:spPr>
        <p:txBody>
          <a:bodyPr wrap="square" rtlCol="0">
            <a:spAutoFit/>
          </a:bodyPr>
          <a:lstStyle/>
          <a:p>
            <a:pPr algn="ctr"/>
            <a:r>
              <a:rPr lang="es-419" sz="2400" dirty="0">
                <a:solidFill>
                  <a:schemeClr val="bg1"/>
                </a:solidFill>
              </a:rPr>
              <a:t>Ahora si muestra la imagen en la tabla </a:t>
            </a:r>
          </a:p>
        </p:txBody>
      </p:sp>
    </p:spTree>
    <p:extLst>
      <p:ext uri="{BB962C8B-B14F-4D97-AF65-F5344CB8AC3E}">
        <p14:creationId xmlns:p14="http://schemas.microsoft.com/office/powerpoint/2010/main" val="1194947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D2E27748-37D5-43BA-A17C-975CD888F406}"/>
              </a:ext>
            </a:extLst>
          </p:cNvPr>
          <p:cNvSpPr txBox="1"/>
          <p:nvPr/>
        </p:nvSpPr>
        <p:spPr>
          <a:xfrm>
            <a:off x="2567354" y="91440"/>
            <a:ext cx="3819378" cy="523220"/>
          </a:xfrm>
          <a:prstGeom prst="rect">
            <a:avLst/>
          </a:prstGeom>
          <a:noFill/>
        </p:spPr>
        <p:txBody>
          <a:bodyPr wrap="square" rtlCol="0">
            <a:spAutoFit/>
          </a:bodyPr>
          <a:lstStyle/>
          <a:p>
            <a:pPr algn="ctr"/>
            <a:r>
              <a:rPr lang="es-419" sz="2800" dirty="0">
                <a:solidFill>
                  <a:schemeClr val="bg1"/>
                </a:solidFill>
              </a:rPr>
              <a:t>Creación del Detalle</a:t>
            </a:r>
          </a:p>
        </p:txBody>
      </p:sp>
      <p:pic>
        <p:nvPicPr>
          <p:cNvPr id="4" name="Imagen 3">
            <a:extLst>
              <a:ext uri="{FF2B5EF4-FFF2-40B4-BE49-F238E27FC236}">
                <a16:creationId xmlns:a16="http://schemas.microsoft.com/office/drawing/2014/main" id="{B498E7FB-5D99-437F-A5AE-3043B99CC8BD}"/>
              </a:ext>
            </a:extLst>
          </p:cNvPr>
          <p:cNvPicPr>
            <a:picLocks noChangeAspect="1"/>
          </p:cNvPicPr>
          <p:nvPr/>
        </p:nvPicPr>
        <p:blipFill rotWithShape="1">
          <a:blip r:embed="rId3"/>
          <a:srcRect l="9539" t="39657" r="64692" b="23556"/>
          <a:stretch/>
        </p:blipFill>
        <p:spPr>
          <a:xfrm>
            <a:off x="2262675" y="928468"/>
            <a:ext cx="4064460" cy="3263704"/>
          </a:xfrm>
          <a:prstGeom prst="rect">
            <a:avLst/>
          </a:prstGeom>
        </p:spPr>
      </p:pic>
      <p:sp>
        <p:nvSpPr>
          <p:cNvPr id="5" name="CuadroTexto 4">
            <a:extLst>
              <a:ext uri="{FF2B5EF4-FFF2-40B4-BE49-F238E27FC236}">
                <a16:creationId xmlns:a16="http://schemas.microsoft.com/office/drawing/2014/main" id="{70F534C9-FAB7-4A95-8506-F5F4A7420653}"/>
              </a:ext>
            </a:extLst>
          </p:cNvPr>
          <p:cNvSpPr txBox="1"/>
          <p:nvPr/>
        </p:nvSpPr>
        <p:spPr>
          <a:xfrm>
            <a:off x="6527409" y="1793631"/>
            <a:ext cx="2032782" cy="1200329"/>
          </a:xfrm>
          <a:prstGeom prst="rect">
            <a:avLst/>
          </a:prstGeom>
          <a:noFill/>
        </p:spPr>
        <p:txBody>
          <a:bodyPr wrap="square" rtlCol="0">
            <a:spAutoFit/>
          </a:bodyPr>
          <a:lstStyle/>
          <a:p>
            <a:pPr algn="just"/>
            <a:r>
              <a:rPr lang="es-419" sz="2400" dirty="0">
                <a:solidFill>
                  <a:schemeClr val="bg1"/>
                </a:solidFill>
              </a:rPr>
              <a:t>El código del detalle va de esta forma</a:t>
            </a:r>
          </a:p>
        </p:txBody>
      </p:sp>
    </p:spTree>
    <p:extLst>
      <p:ext uri="{BB962C8B-B14F-4D97-AF65-F5344CB8AC3E}">
        <p14:creationId xmlns:p14="http://schemas.microsoft.com/office/powerpoint/2010/main" val="1447698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F3A588E7-9C9F-4876-B07A-B81313962F09}"/>
              </a:ext>
            </a:extLst>
          </p:cNvPr>
          <p:cNvPicPr>
            <a:picLocks noChangeAspect="1"/>
          </p:cNvPicPr>
          <p:nvPr/>
        </p:nvPicPr>
        <p:blipFill rotWithShape="1">
          <a:blip r:embed="rId3"/>
          <a:srcRect l="5462" t="27487" r="61385" b="26017"/>
          <a:stretch/>
        </p:blipFill>
        <p:spPr>
          <a:xfrm>
            <a:off x="1801157" y="975356"/>
            <a:ext cx="3031589" cy="2391510"/>
          </a:xfrm>
          <a:prstGeom prst="rect">
            <a:avLst/>
          </a:prstGeom>
        </p:spPr>
      </p:pic>
      <p:sp>
        <p:nvSpPr>
          <p:cNvPr id="4" name="CuadroTexto 3">
            <a:extLst>
              <a:ext uri="{FF2B5EF4-FFF2-40B4-BE49-F238E27FC236}">
                <a16:creationId xmlns:a16="http://schemas.microsoft.com/office/drawing/2014/main" id="{883858EF-A8E2-47EA-81F8-D05452B297D2}"/>
              </a:ext>
            </a:extLst>
          </p:cNvPr>
          <p:cNvSpPr txBox="1"/>
          <p:nvPr/>
        </p:nvSpPr>
        <p:spPr>
          <a:xfrm>
            <a:off x="2525151" y="119575"/>
            <a:ext cx="3643532" cy="307777"/>
          </a:xfrm>
          <a:prstGeom prst="rect">
            <a:avLst/>
          </a:prstGeom>
          <a:noFill/>
        </p:spPr>
        <p:txBody>
          <a:bodyPr wrap="square" rtlCol="0">
            <a:spAutoFit/>
          </a:bodyPr>
          <a:lstStyle/>
          <a:p>
            <a:r>
              <a:rPr lang="es-419" dirty="0">
                <a:solidFill>
                  <a:schemeClr val="bg1"/>
                </a:solidFill>
              </a:rPr>
              <a:t>Mostrar la imagen en detalles</a:t>
            </a:r>
          </a:p>
        </p:txBody>
      </p:sp>
      <p:sp>
        <p:nvSpPr>
          <p:cNvPr id="12" name="Rectángulo 11">
            <a:extLst>
              <a:ext uri="{FF2B5EF4-FFF2-40B4-BE49-F238E27FC236}">
                <a16:creationId xmlns:a16="http://schemas.microsoft.com/office/drawing/2014/main" id="{99B85BDD-AF52-4AF0-B7E9-1496CA0381B7}"/>
              </a:ext>
            </a:extLst>
          </p:cNvPr>
          <p:cNvSpPr/>
          <p:nvPr/>
        </p:nvSpPr>
        <p:spPr>
          <a:xfrm>
            <a:off x="2234418" y="1715084"/>
            <a:ext cx="2384595" cy="368107"/>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7" name="CuadroTexto 6">
            <a:extLst>
              <a:ext uri="{FF2B5EF4-FFF2-40B4-BE49-F238E27FC236}">
                <a16:creationId xmlns:a16="http://schemas.microsoft.com/office/drawing/2014/main" id="{46F64E4B-B86D-4754-A566-7A0295CACB20}"/>
              </a:ext>
            </a:extLst>
          </p:cNvPr>
          <p:cNvSpPr txBox="1"/>
          <p:nvPr/>
        </p:nvSpPr>
        <p:spPr>
          <a:xfrm>
            <a:off x="5043268" y="3066757"/>
            <a:ext cx="3467686" cy="523220"/>
          </a:xfrm>
          <a:prstGeom prst="rect">
            <a:avLst/>
          </a:prstGeom>
          <a:noFill/>
        </p:spPr>
        <p:txBody>
          <a:bodyPr wrap="square" rtlCol="0">
            <a:spAutoFit/>
          </a:bodyPr>
          <a:lstStyle/>
          <a:p>
            <a:r>
              <a:rPr lang="es-419" dirty="0">
                <a:solidFill>
                  <a:schemeClr val="bg1"/>
                </a:solidFill>
              </a:rPr>
              <a:t>Con este cambio se nos muestra la imagen en detalles</a:t>
            </a:r>
          </a:p>
        </p:txBody>
      </p:sp>
      <p:pic>
        <p:nvPicPr>
          <p:cNvPr id="9" name="Imagen 8">
            <a:extLst>
              <a:ext uri="{FF2B5EF4-FFF2-40B4-BE49-F238E27FC236}">
                <a16:creationId xmlns:a16="http://schemas.microsoft.com/office/drawing/2014/main" id="{CEBF71CC-7B5A-497C-8D10-BCD00A8D69B5}"/>
              </a:ext>
            </a:extLst>
          </p:cNvPr>
          <p:cNvPicPr>
            <a:picLocks noChangeAspect="1"/>
          </p:cNvPicPr>
          <p:nvPr/>
        </p:nvPicPr>
        <p:blipFill rotWithShape="1">
          <a:blip r:embed="rId4"/>
          <a:srcRect l="11462" t="34599" r="54105" b="38598"/>
          <a:stretch/>
        </p:blipFill>
        <p:spPr>
          <a:xfrm>
            <a:off x="4937759" y="975356"/>
            <a:ext cx="3876881" cy="1697506"/>
          </a:xfrm>
          <a:prstGeom prst="rect">
            <a:avLst/>
          </a:prstGeom>
        </p:spPr>
      </p:pic>
      <p:sp>
        <p:nvSpPr>
          <p:cNvPr id="16" name="Rectángulo 15">
            <a:extLst>
              <a:ext uri="{FF2B5EF4-FFF2-40B4-BE49-F238E27FC236}">
                <a16:creationId xmlns:a16="http://schemas.microsoft.com/office/drawing/2014/main" id="{5E571A71-D020-4D7F-BE04-F8E54D3951F8}"/>
              </a:ext>
            </a:extLst>
          </p:cNvPr>
          <p:cNvSpPr/>
          <p:nvPr/>
        </p:nvSpPr>
        <p:spPr>
          <a:xfrm>
            <a:off x="5105800" y="1500552"/>
            <a:ext cx="3607564" cy="323557"/>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419" dirty="0"/>
              <a:t>v</a:t>
            </a:r>
          </a:p>
        </p:txBody>
      </p:sp>
    </p:spTree>
    <p:extLst>
      <p:ext uri="{BB962C8B-B14F-4D97-AF65-F5344CB8AC3E}">
        <p14:creationId xmlns:p14="http://schemas.microsoft.com/office/powerpoint/2010/main" val="335933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Imagen 4">
            <a:extLst>
              <a:ext uri="{FF2B5EF4-FFF2-40B4-BE49-F238E27FC236}">
                <a16:creationId xmlns:a16="http://schemas.microsoft.com/office/drawing/2014/main" id="{8603D457-BE5E-4BB9-A18D-DB1276BE526C}"/>
              </a:ext>
            </a:extLst>
          </p:cNvPr>
          <p:cNvPicPr>
            <a:picLocks noChangeAspect="1"/>
          </p:cNvPicPr>
          <p:nvPr/>
        </p:nvPicPr>
        <p:blipFill rotWithShape="1">
          <a:blip r:embed="rId3"/>
          <a:srcRect l="12308" t="14906" r="63845" b="53915"/>
          <a:stretch/>
        </p:blipFill>
        <p:spPr>
          <a:xfrm>
            <a:off x="2227347" y="968033"/>
            <a:ext cx="4567348" cy="3359211"/>
          </a:xfrm>
          <a:prstGeom prst="rect">
            <a:avLst/>
          </a:prstGeom>
        </p:spPr>
      </p:pic>
    </p:spTree>
    <p:extLst>
      <p:ext uri="{BB962C8B-B14F-4D97-AF65-F5344CB8AC3E}">
        <p14:creationId xmlns:p14="http://schemas.microsoft.com/office/powerpoint/2010/main" val="2949923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578624FE-D58D-44D1-A05B-A095DB4D84C1}"/>
              </a:ext>
            </a:extLst>
          </p:cNvPr>
          <p:cNvSpPr txBox="1"/>
          <p:nvPr/>
        </p:nvSpPr>
        <p:spPr>
          <a:xfrm>
            <a:off x="2329496" y="49237"/>
            <a:ext cx="4579034" cy="523220"/>
          </a:xfrm>
          <a:prstGeom prst="rect">
            <a:avLst/>
          </a:prstGeom>
          <a:noFill/>
        </p:spPr>
        <p:txBody>
          <a:bodyPr wrap="square" rtlCol="0">
            <a:spAutoFit/>
          </a:bodyPr>
          <a:lstStyle/>
          <a:p>
            <a:pPr algn="just"/>
            <a:r>
              <a:rPr lang="es-419" sz="2800" dirty="0">
                <a:solidFill>
                  <a:schemeClr val="bg1"/>
                </a:solidFill>
              </a:rPr>
              <a:t>Configuración para eliminar</a:t>
            </a:r>
          </a:p>
        </p:txBody>
      </p:sp>
      <p:sp>
        <p:nvSpPr>
          <p:cNvPr id="5" name="CuadroTexto 4">
            <a:extLst>
              <a:ext uri="{FF2B5EF4-FFF2-40B4-BE49-F238E27FC236}">
                <a16:creationId xmlns:a16="http://schemas.microsoft.com/office/drawing/2014/main" id="{40A0F519-5F3A-46F7-AA68-723869BBF79C}"/>
              </a:ext>
            </a:extLst>
          </p:cNvPr>
          <p:cNvSpPr txBox="1"/>
          <p:nvPr/>
        </p:nvSpPr>
        <p:spPr>
          <a:xfrm>
            <a:off x="2023365" y="2571750"/>
            <a:ext cx="1205170" cy="954107"/>
          </a:xfrm>
          <a:prstGeom prst="rect">
            <a:avLst/>
          </a:prstGeom>
          <a:noFill/>
        </p:spPr>
        <p:txBody>
          <a:bodyPr wrap="square" rtlCol="0">
            <a:spAutoFit/>
          </a:bodyPr>
          <a:lstStyle/>
          <a:p>
            <a:r>
              <a:rPr lang="es-419" dirty="0">
                <a:solidFill>
                  <a:schemeClr val="bg1"/>
                </a:solidFill>
              </a:rPr>
              <a:t>Para saber que archivo borrar creo esta variable</a:t>
            </a:r>
          </a:p>
        </p:txBody>
      </p:sp>
      <p:sp>
        <p:nvSpPr>
          <p:cNvPr id="8" name="CuadroTexto 7">
            <a:extLst>
              <a:ext uri="{FF2B5EF4-FFF2-40B4-BE49-F238E27FC236}">
                <a16:creationId xmlns:a16="http://schemas.microsoft.com/office/drawing/2014/main" id="{C6CAA6C3-11BE-4338-A877-22AEB63E1E51}"/>
              </a:ext>
            </a:extLst>
          </p:cNvPr>
          <p:cNvSpPr txBox="1"/>
          <p:nvPr/>
        </p:nvSpPr>
        <p:spPr>
          <a:xfrm>
            <a:off x="4037428" y="2693963"/>
            <a:ext cx="1498209" cy="1384995"/>
          </a:xfrm>
          <a:prstGeom prst="rect">
            <a:avLst/>
          </a:prstGeom>
          <a:noFill/>
        </p:spPr>
        <p:txBody>
          <a:bodyPr wrap="square" rtlCol="0">
            <a:spAutoFit/>
          </a:bodyPr>
          <a:lstStyle/>
          <a:p>
            <a:r>
              <a:rPr lang="es-419" dirty="0">
                <a:solidFill>
                  <a:schemeClr val="bg1"/>
                </a:solidFill>
              </a:rPr>
              <a:t>Nos sirve para obtener la ruta donde esta guardada la imagen o el archivo</a:t>
            </a:r>
          </a:p>
        </p:txBody>
      </p:sp>
      <p:pic>
        <p:nvPicPr>
          <p:cNvPr id="17" name="Imagen 16">
            <a:extLst>
              <a:ext uri="{FF2B5EF4-FFF2-40B4-BE49-F238E27FC236}">
                <a16:creationId xmlns:a16="http://schemas.microsoft.com/office/drawing/2014/main" id="{11A91955-D9E8-4A37-9586-0D45923C5EF3}"/>
              </a:ext>
            </a:extLst>
          </p:cNvPr>
          <p:cNvPicPr>
            <a:picLocks noChangeAspect="1"/>
          </p:cNvPicPr>
          <p:nvPr/>
        </p:nvPicPr>
        <p:blipFill rotWithShape="1">
          <a:blip r:embed="rId3"/>
          <a:srcRect l="11231" t="23931" r="41308" b="54437"/>
          <a:stretch/>
        </p:blipFill>
        <p:spPr>
          <a:xfrm>
            <a:off x="1815210" y="912923"/>
            <a:ext cx="5511019" cy="1412849"/>
          </a:xfrm>
          <a:prstGeom prst="rect">
            <a:avLst/>
          </a:prstGeom>
        </p:spPr>
      </p:pic>
      <p:sp>
        <p:nvSpPr>
          <p:cNvPr id="22" name="Rectángulo 21">
            <a:extLst>
              <a:ext uri="{FF2B5EF4-FFF2-40B4-BE49-F238E27FC236}">
                <a16:creationId xmlns:a16="http://schemas.microsoft.com/office/drawing/2014/main" id="{36A5A961-D9C5-412D-A675-140280C122DB}"/>
              </a:ext>
            </a:extLst>
          </p:cNvPr>
          <p:cNvSpPr/>
          <p:nvPr/>
        </p:nvSpPr>
        <p:spPr>
          <a:xfrm>
            <a:off x="2023365" y="1518410"/>
            <a:ext cx="2831552" cy="190718"/>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24" name="Conector: angular 23">
            <a:extLst>
              <a:ext uri="{FF2B5EF4-FFF2-40B4-BE49-F238E27FC236}">
                <a16:creationId xmlns:a16="http://schemas.microsoft.com/office/drawing/2014/main" id="{EC59DDE1-53EB-4562-B11E-6B1A9A2C44D7}"/>
              </a:ext>
            </a:extLst>
          </p:cNvPr>
          <p:cNvCxnSpPr>
            <a:cxnSpLocks/>
            <a:stCxn id="22" idx="1"/>
            <a:endCxn id="5" idx="1"/>
          </p:cNvCxnSpPr>
          <p:nvPr/>
        </p:nvCxnSpPr>
        <p:spPr>
          <a:xfrm rot="10800000" flipV="1">
            <a:off x="2023365" y="1613768"/>
            <a:ext cx="12700" cy="143503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5E49996B-5D81-4B83-BFA4-7AC1A2B6568B}"/>
              </a:ext>
            </a:extLst>
          </p:cNvPr>
          <p:cNvSpPr/>
          <p:nvPr/>
        </p:nvSpPr>
        <p:spPr>
          <a:xfrm>
            <a:off x="2036065" y="1795834"/>
            <a:ext cx="3319603" cy="177021"/>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30" name="Conector: angular 29">
            <a:extLst>
              <a:ext uri="{FF2B5EF4-FFF2-40B4-BE49-F238E27FC236}">
                <a16:creationId xmlns:a16="http://schemas.microsoft.com/office/drawing/2014/main" id="{93B06CF3-BD10-4A23-B502-B0822FFC31D8}"/>
              </a:ext>
            </a:extLst>
          </p:cNvPr>
          <p:cNvCxnSpPr>
            <a:cxnSpLocks/>
            <a:stCxn id="29" idx="3"/>
            <a:endCxn id="8" idx="0"/>
          </p:cNvCxnSpPr>
          <p:nvPr/>
        </p:nvCxnSpPr>
        <p:spPr>
          <a:xfrm flipH="1">
            <a:off x="4786533" y="1884345"/>
            <a:ext cx="569135" cy="809618"/>
          </a:xfrm>
          <a:prstGeom prst="bentConnector4">
            <a:avLst>
              <a:gd name="adj1" fmla="val -40166"/>
              <a:gd name="adj2" fmla="val 5546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73400EFF-181B-410B-9DC7-34C2F57A8D6E}"/>
              </a:ext>
            </a:extLst>
          </p:cNvPr>
          <p:cNvSpPr/>
          <p:nvPr/>
        </p:nvSpPr>
        <p:spPr>
          <a:xfrm>
            <a:off x="2036064" y="2039888"/>
            <a:ext cx="5264763" cy="190718"/>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27" name="CuadroTexto 26">
            <a:extLst>
              <a:ext uri="{FF2B5EF4-FFF2-40B4-BE49-F238E27FC236}">
                <a16:creationId xmlns:a16="http://schemas.microsoft.com/office/drawing/2014/main" id="{37DBA4B6-D7B2-4EB9-BDEA-8823CA113DE2}"/>
              </a:ext>
            </a:extLst>
          </p:cNvPr>
          <p:cNvSpPr txBox="1"/>
          <p:nvPr/>
        </p:nvSpPr>
        <p:spPr>
          <a:xfrm>
            <a:off x="6471138" y="2637692"/>
            <a:ext cx="1634998" cy="738664"/>
          </a:xfrm>
          <a:prstGeom prst="rect">
            <a:avLst/>
          </a:prstGeom>
          <a:noFill/>
        </p:spPr>
        <p:txBody>
          <a:bodyPr wrap="square" rtlCol="0">
            <a:spAutoFit/>
          </a:bodyPr>
          <a:lstStyle/>
          <a:p>
            <a:r>
              <a:rPr lang="es-419" dirty="0">
                <a:solidFill>
                  <a:schemeClr val="bg1"/>
                </a:solidFill>
              </a:rPr>
              <a:t>Accedemos al nombre como se guardo la imagen</a:t>
            </a:r>
          </a:p>
        </p:txBody>
      </p:sp>
      <p:cxnSp>
        <p:nvCxnSpPr>
          <p:cNvPr id="35" name="Conector: angular 34">
            <a:extLst>
              <a:ext uri="{FF2B5EF4-FFF2-40B4-BE49-F238E27FC236}">
                <a16:creationId xmlns:a16="http://schemas.microsoft.com/office/drawing/2014/main" id="{0DC6F561-E8E0-4AE8-9957-28628ACBBA06}"/>
              </a:ext>
            </a:extLst>
          </p:cNvPr>
          <p:cNvCxnSpPr>
            <a:cxnSpLocks/>
            <a:stCxn id="33" idx="3"/>
            <a:endCxn id="27" idx="0"/>
          </p:cNvCxnSpPr>
          <p:nvPr/>
        </p:nvCxnSpPr>
        <p:spPr>
          <a:xfrm flipH="1">
            <a:off x="7288637" y="2135247"/>
            <a:ext cx="12190" cy="502445"/>
          </a:xfrm>
          <a:prstGeom prst="bentConnector4">
            <a:avLst>
              <a:gd name="adj1" fmla="val -1875308"/>
              <a:gd name="adj2" fmla="val 5948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617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54BF88D4-1C50-49FD-951A-C6C509E849C2}"/>
              </a:ext>
            </a:extLst>
          </p:cNvPr>
          <p:cNvPicPr>
            <a:picLocks noChangeAspect="1"/>
          </p:cNvPicPr>
          <p:nvPr/>
        </p:nvPicPr>
        <p:blipFill rotWithShape="1">
          <a:blip r:embed="rId3"/>
          <a:srcRect l="11659" t="36102" r="42539" b="38735"/>
          <a:stretch/>
        </p:blipFill>
        <p:spPr>
          <a:xfrm>
            <a:off x="2150470" y="979592"/>
            <a:ext cx="6084276" cy="1880167"/>
          </a:xfrm>
          <a:prstGeom prst="rect">
            <a:avLst/>
          </a:prstGeom>
        </p:spPr>
      </p:pic>
      <p:sp>
        <p:nvSpPr>
          <p:cNvPr id="8" name="Rectángulo 7">
            <a:extLst>
              <a:ext uri="{FF2B5EF4-FFF2-40B4-BE49-F238E27FC236}">
                <a16:creationId xmlns:a16="http://schemas.microsoft.com/office/drawing/2014/main" id="{F4A6A681-7B58-4800-8A29-7FA957256BFC}"/>
              </a:ext>
            </a:extLst>
          </p:cNvPr>
          <p:cNvSpPr/>
          <p:nvPr/>
        </p:nvSpPr>
        <p:spPr>
          <a:xfrm>
            <a:off x="2361056" y="1377733"/>
            <a:ext cx="2569670" cy="605812"/>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9" name="Conector: angular 8">
            <a:extLst>
              <a:ext uri="{FF2B5EF4-FFF2-40B4-BE49-F238E27FC236}">
                <a16:creationId xmlns:a16="http://schemas.microsoft.com/office/drawing/2014/main" id="{2BA9719E-AD3B-44AA-A695-08D71E3CEAA5}"/>
              </a:ext>
            </a:extLst>
          </p:cNvPr>
          <p:cNvCxnSpPr>
            <a:cxnSpLocks/>
            <a:stCxn id="8" idx="1"/>
            <a:endCxn id="4" idx="1"/>
          </p:cNvCxnSpPr>
          <p:nvPr/>
        </p:nvCxnSpPr>
        <p:spPr>
          <a:xfrm rot="10800000" flipV="1">
            <a:off x="2227414" y="1680639"/>
            <a:ext cx="133643" cy="1832670"/>
          </a:xfrm>
          <a:prstGeom prst="bentConnector3">
            <a:avLst>
              <a:gd name="adj1" fmla="val 271053"/>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A25EAC5E-8140-4192-9B12-391DAAC9EBFD}"/>
              </a:ext>
            </a:extLst>
          </p:cNvPr>
          <p:cNvSpPr txBox="1"/>
          <p:nvPr/>
        </p:nvSpPr>
        <p:spPr>
          <a:xfrm>
            <a:off x="2227413" y="3143977"/>
            <a:ext cx="1697473" cy="738664"/>
          </a:xfrm>
          <a:prstGeom prst="rect">
            <a:avLst/>
          </a:prstGeom>
          <a:noFill/>
        </p:spPr>
        <p:txBody>
          <a:bodyPr wrap="square" rtlCol="0">
            <a:spAutoFit/>
          </a:bodyPr>
          <a:lstStyle/>
          <a:p>
            <a:r>
              <a:rPr lang="es-419" dirty="0">
                <a:solidFill>
                  <a:schemeClr val="bg1"/>
                </a:solidFill>
              </a:rPr>
              <a:t>Validación que si existe el archivo en la ruta la borre</a:t>
            </a:r>
          </a:p>
        </p:txBody>
      </p:sp>
      <p:sp>
        <p:nvSpPr>
          <p:cNvPr id="13" name="Rectángulo 12">
            <a:extLst>
              <a:ext uri="{FF2B5EF4-FFF2-40B4-BE49-F238E27FC236}">
                <a16:creationId xmlns:a16="http://schemas.microsoft.com/office/drawing/2014/main" id="{4ED9DCAA-6FA1-4C98-90C1-B84E82ADEA44}"/>
              </a:ext>
            </a:extLst>
          </p:cNvPr>
          <p:cNvSpPr/>
          <p:nvPr/>
        </p:nvSpPr>
        <p:spPr>
          <a:xfrm>
            <a:off x="2294234" y="2233309"/>
            <a:ext cx="5112405" cy="626449"/>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sp>
        <p:nvSpPr>
          <p:cNvPr id="7" name="CuadroTexto 6">
            <a:extLst>
              <a:ext uri="{FF2B5EF4-FFF2-40B4-BE49-F238E27FC236}">
                <a16:creationId xmlns:a16="http://schemas.microsoft.com/office/drawing/2014/main" id="{3BE2A356-77BB-401E-A25A-6A25C4B56F8A}"/>
              </a:ext>
            </a:extLst>
          </p:cNvPr>
          <p:cNvSpPr txBox="1"/>
          <p:nvPr/>
        </p:nvSpPr>
        <p:spPr>
          <a:xfrm>
            <a:off x="5366825" y="3159956"/>
            <a:ext cx="2475913" cy="523220"/>
          </a:xfrm>
          <a:prstGeom prst="rect">
            <a:avLst/>
          </a:prstGeom>
          <a:noFill/>
        </p:spPr>
        <p:txBody>
          <a:bodyPr wrap="square" rtlCol="0">
            <a:spAutoFit/>
          </a:bodyPr>
          <a:lstStyle/>
          <a:p>
            <a:r>
              <a:rPr lang="es-419" dirty="0">
                <a:solidFill>
                  <a:schemeClr val="bg1"/>
                </a:solidFill>
              </a:rPr>
              <a:t>Por si llega haber un error al borrar el archivo</a:t>
            </a:r>
          </a:p>
        </p:txBody>
      </p:sp>
      <p:cxnSp>
        <p:nvCxnSpPr>
          <p:cNvPr id="15" name="Conector: angular 14">
            <a:extLst>
              <a:ext uri="{FF2B5EF4-FFF2-40B4-BE49-F238E27FC236}">
                <a16:creationId xmlns:a16="http://schemas.microsoft.com/office/drawing/2014/main" id="{D6D86D59-2B51-4571-9E20-1ABA45540F73}"/>
              </a:ext>
            </a:extLst>
          </p:cNvPr>
          <p:cNvCxnSpPr>
            <a:cxnSpLocks/>
            <a:stCxn id="13" idx="3"/>
            <a:endCxn id="7" idx="0"/>
          </p:cNvCxnSpPr>
          <p:nvPr/>
        </p:nvCxnSpPr>
        <p:spPr>
          <a:xfrm flipH="1">
            <a:off x="6604782" y="2546534"/>
            <a:ext cx="801857" cy="613422"/>
          </a:xfrm>
          <a:prstGeom prst="bentConnector4">
            <a:avLst>
              <a:gd name="adj1" fmla="val -28509"/>
              <a:gd name="adj2" fmla="val 755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65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uadroTexto 4">
            <a:extLst>
              <a:ext uri="{FF2B5EF4-FFF2-40B4-BE49-F238E27FC236}">
                <a16:creationId xmlns:a16="http://schemas.microsoft.com/office/drawing/2014/main" id="{E13EC4DE-DBD6-4229-8B49-4286547ABD58}"/>
              </a:ext>
            </a:extLst>
          </p:cNvPr>
          <p:cNvSpPr txBox="1"/>
          <p:nvPr/>
        </p:nvSpPr>
        <p:spPr>
          <a:xfrm>
            <a:off x="2662132" y="142234"/>
            <a:ext cx="4142935" cy="461665"/>
          </a:xfrm>
          <a:prstGeom prst="rect">
            <a:avLst/>
          </a:prstGeom>
          <a:noFill/>
        </p:spPr>
        <p:txBody>
          <a:bodyPr wrap="square" rtlCol="0">
            <a:spAutoFit/>
          </a:bodyPr>
          <a:lstStyle/>
          <a:p>
            <a:r>
              <a:rPr lang="es-ES" sz="2400" dirty="0">
                <a:solidFill>
                  <a:schemeClr val="bg1"/>
                </a:solidFill>
              </a:rPr>
              <a:t>Creación de la carpeta Data</a:t>
            </a:r>
            <a:endParaRPr lang="es-CO" sz="2400" dirty="0">
              <a:solidFill>
                <a:schemeClr val="bg1"/>
              </a:solidFill>
            </a:endParaRPr>
          </a:p>
        </p:txBody>
      </p:sp>
      <p:pic>
        <p:nvPicPr>
          <p:cNvPr id="6" name="Imagen 5">
            <a:extLst>
              <a:ext uri="{FF2B5EF4-FFF2-40B4-BE49-F238E27FC236}">
                <a16:creationId xmlns:a16="http://schemas.microsoft.com/office/drawing/2014/main" id="{935867B7-55A4-4D84-9F1B-EAB940D94917}"/>
              </a:ext>
            </a:extLst>
          </p:cNvPr>
          <p:cNvPicPr>
            <a:picLocks noChangeAspect="1"/>
          </p:cNvPicPr>
          <p:nvPr/>
        </p:nvPicPr>
        <p:blipFill rotWithShape="1">
          <a:blip r:embed="rId3"/>
          <a:srcRect l="75462" t="15863" r="2308" b="50000"/>
          <a:stretch/>
        </p:blipFill>
        <p:spPr>
          <a:xfrm>
            <a:off x="2799963" y="1090245"/>
            <a:ext cx="3672650" cy="3172265"/>
          </a:xfrm>
          <a:prstGeom prst="rect">
            <a:avLst/>
          </a:prstGeom>
        </p:spPr>
      </p:pic>
      <p:sp>
        <p:nvSpPr>
          <p:cNvPr id="11" name="Flecha: hacia la izquierda 10">
            <a:extLst>
              <a:ext uri="{FF2B5EF4-FFF2-40B4-BE49-F238E27FC236}">
                <a16:creationId xmlns:a16="http://schemas.microsoft.com/office/drawing/2014/main" id="{9100733C-1F5F-4F0A-A9DB-B955BE725BEF}"/>
              </a:ext>
            </a:extLst>
          </p:cNvPr>
          <p:cNvSpPr/>
          <p:nvPr/>
        </p:nvSpPr>
        <p:spPr>
          <a:xfrm>
            <a:off x="4636288" y="1361727"/>
            <a:ext cx="909590" cy="288388"/>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84763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2F5BC9BC-21CB-43F3-A7FC-062CD15362B5}"/>
              </a:ext>
            </a:extLst>
          </p:cNvPr>
          <p:cNvPicPr>
            <a:picLocks noChangeAspect="1"/>
          </p:cNvPicPr>
          <p:nvPr/>
        </p:nvPicPr>
        <p:blipFill rotWithShape="1">
          <a:blip r:embed="rId3"/>
          <a:srcRect l="11769" t="40478" r="49486" b="42154"/>
          <a:stretch/>
        </p:blipFill>
        <p:spPr>
          <a:xfrm>
            <a:off x="2243797" y="1012874"/>
            <a:ext cx="5549705" cy="1399316"/>
          </a:xfrm>
          <a:prstGeom prst="rect">
            <a:avLst/>
          </a:prstGeom>
        </p:spPr>
      </p:pic>
      <p:sp>
        <p:nvSpPr>
          <p:cNvPr id="8" name="Rectángulo 7">
            <a:extLst>
              <a:ext uri="{FF2B5EF4-FFF2-40B4-BE49-F238E27FC236}">
                <a16:creationId xmlns:a16="http://schemas.microsoft.com/office/drawing/2014/main" id="{BE19685D-9B40-4160-8660-42C58B333518}"/>
              </a:ext>
            </a:extLst>
          </p:cNvPr>
          <p:cNvSpPr/>
          <p:nvPr/>
        </p:nvSpPr>
        <p:spPr>
          <a:xfrm>
            <a:off x="2448979" y="1712532"/>
            <a:ext cx="2981150" cy="552366"/>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419"/>
          </a:p>
        </p:txBody>
      </p:sp>
      <p:cxnSp>
        <p:nvCxnSpPr>
          <p:cNvPr id="9" name="Conector: angular 8">
            <a:extLst>
              <a:ext uri="{FF2B5EF4-FFF2-40B4-BE49-F238E27FC236}">
                <a16:creationId xmlns:a16="http://schemas.microsoft.com/office/drawing/2014/main" id="{53B00A44-2C14-4561-A533-A4ECBDE40F34}"/>
              </a:ext>
            </a:extLst>
          </p:cNvPr>
          <p:cNvCxnSpPr>
            <a:cxnSpLocks/>
            <a:stCxn id="8" idx="3"/>
            <a:endCxn id="4" idx="0"/>
          </p:cNvCxnSpPr>
          <p:nvPr/>
        </p:nvCxnSpPr>
        <p:spPr>
          <a:xfrm>
            <a:off x="5430129" y="1988715"/>
            <a:ext cx="277838" cy="7425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57BEE95-B96F-4792-BE0D-C535EE7B58DF}"/>
              </a:ext>
            </a:extLst>
          </p:cNvPr>
          <p:cNvSpPr txBox="1"/>
          <p:nvPr/>
        </p:nvSpPr>
        <p:spPr>
          <a:xfrm>
            <a:off x="3671668" y="2731311"/>
            <a:ext cx="4072597" cy="523220"/>
          </a:xfrm>
          <a:prstGeom prst="rect">
            <a:avLst/>
          </a:prstGeom>
          <a:noFill/>
        </p:spPr>
        <p:txBody>
          <a:bodyPr wrap="square" rtlCol="0">
            <a:spAutoFit/>
          </a:bodyPr>
          <a:lstStyle/>
          <a:p>
            <a:r>
              <a:rPr lang="es-419" dirty="0">
                <a:solidFill>
                  <a:schemeClr val="bg1"/>
                </a:solidFill>
              </a:rPr>
              <a:t>Esto es cuando todas las condiciones se cumplen, y retorne ala vista</a:t>
            </a:r>
          </a:p>
        </p:txBody>
      </p:sp>
    </p:spTree>
    <p:extLst>
      <p:ext uri="{BB962C8B-B14F-4D97-AF65-F5344CB8AC3E}">
        <p14:creationId xmlns:p14="http://schemas.microsoft.com/office/powerpoint/2010/main" val="1205483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Imagen 2">
            <a:extLst>
              <a:ext uri="{FF2B5EF4-FFF2-40B4-BE49-F238E27FC236}">
                <a16:creationId xmlns:a16="http://schemas.microsoft.com/office/drawing/2014/main" id="{ACE5DB3F-A77A-495B-B8A9-370551D0E052}"/>
              </a:ext>
            </a:extLst>
          </p:cNvPr>
          <p:cNvPicPr>
            <a:picLocks noChangeAspect="1"/>
          </p:cNvPicPr>
          <p:nvPr/>
        </p:nvPicPr>
        <p:blipFill rotWithShape="1">
          <a:blip r:embed="rId3"/>
          <a:srcRect l="12077" t="14496" r="12923" b="53914"/>
          <a:stretch/>
        </p:blipFill>
        <p:spPr>
          <a:xfrm>
            <a:off x="1702191" y="946932"/>
            <a:ext cx="6858000" cy="1624818"/>
          </a:xfrm>
          <a:prstGeom prst="rect">
            <a:avLst/>
          </a:prstGeom>
        </p:spPr>
      </p:pic>
      <p:pic>
        <p:nvPicPr>
          <p:cNvPr id="5" name="Imagen 4">
            <a:extLst>
              <a:ext uri="{FF2B5EF4-FFF2-40B4-BE49-F238E27FC236}">
                <a16:creationId xmlns:a16="http://schemas.microsoft.com/office/drawing/2014/main" id="{88DEB267-268B-48D6-98B4-0FE8E7F2A1C9}"/>
              </a:ext>
            </a:extLst>
          </p:cNvPr>
          <p:cNvPicPr>
            <a:picLocks noChangeAspect="1"/>
          </p:cNvPicPr>
          <p:nvPr/>
        </p:nvPicPr>
        <p:blipFill rotWithShape="1">
          <a:blip r:embed="rId4"/>
          <a:srcRect l="11692" t="17231" r="11847" b="54462"/>
          <a:stretch/>
        </p:blipFill>
        <p:spPr>
          <a:xfrm>
            <a:off x="1702191" y="2740561"/>
            <a:ext cx="6991643" cy="1456007"/>
          </a:xfrm>
          <a:prstGeom prst="rect">
            <a:avLst/>
          </a:prstGeom>
        </p:spPr>
      </p:pic>
    </p:spTree>
    <p:extLst>
      <p:ext uri="{BB962C8B-B14F-4D97-AF65-F5344CB8AC3E}">
        <p14:creationId xmlns:p14="http://schemas.microsoft.com/office/powerpoint/2010/main" val="1340805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2558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291253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4632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uadroTexto 4">
            <a:extLst>
              <a:ext uri="{FF2B5EF4-FFF2-40B4-BE49-F238E27FC236}">
                <a16:creationId xmlns:a16="http://schemas.microsoft.com/office/drawing/2014/main" id="{E13EC4DE-DBD6-4229-8B49-4286547ABD58}"/>
              </a:ext>
            </a:extLst>
          </p:cNvPr>
          <p:cNvSpPr txBox="1"/>
          <p:nvPr/>
        </p:nvSpPr>
        <p:spPr>
          <a:xfrm>
            <a:off x="2662132" y="142234"/>
            <a:ext cx="4142935" cy="461665"/>
          </a:xfrm>
          <a:prstGeom prst="rect">
            <a:avLst/>
          </a:prstGeom>
          <a:noFill/>
        </p:spPr>
        <p:txBody>
          <a:bodyPr wrap="square" rtlCol="0">
            <a:spAutoFit/>
          </a:bodyPr>
          <a:lstStyle/>
          <a:p>
            <a:r>
              <a:rPr lang="es-ES" sz="2400" dirty="0">
                <a:solidFill>
                  <a:schemeClr val="bg1"/>
                </a:solidFill>
              </a:rPr>
              <a:t>Creación de la carpeta Data</a:t>
            </a:r>
            <a:endParaRPr lang="es-CO" sz="2400" dirty="0">
              <a:solidFill>
                <a:schemeClr val="bg1"/>
              </a:solidFill>
            </a:endParaRPr>
          </a:p>
        </p:txBody>
      </p:sp>
      <p:pic>
        <p:nvPicPr>
          <p:cNvPr id="6" name="Imagen 5">
            <a:extLst>
              <a:ext uri="{FF2B5EF4-FFF2-40B4-BE49-F238E27FC236}">
                <a16:creationId xmlns:a16="http://schemas.microsoft.com/office/drawing/2014/main" id="{ACDB6366-825A-4232-B55F-18075317EA26}"/>
              </a:ext>
            </a:extLst>
          </p:cNvPr>
          <p:cNvPicPr>
            <a:picLocks noChangeAspect="1"/>
          </p:cNvPicPr>
          <p:nvPr/>
        </p:nvPicPr>
        <p:blipFill rotWithShape="1">
          <a:blip r:embed="rId3"/>
          <a:srcRect l="42154" b="42838"/>
          <a:stretch/>
        </p:blipFill>
        <p:spPr>
          <a:xfrm>
            <a:off x="1399735" y="928467"/>
            <a:ext cx="5972779" cy="3319976"/>
          </a:xfrm>
          <a:prstGeom prst="rect">
            <a:avLst/>
          </a:prstGeom>
        </p:spPr>
      </p:pic>
      <p:sp>
        <p:nvSpPr>
          <p:cNvPr id="7" name="Flecha: hacia la izquierda 6">
            <a:extLst>
              <a:ext uri="{FF2B5EF4-FFF2-40B4-BE49-F238E27FC236}">
                <a16:creationId xmlns:a16="http://schemas.microsoft.com/office/drawing/2014/main" id="{6E6A39BA-5DE1-41F8-AE9A-23200AEDA343}"/>
              </a:ext>
            </a:extLst>
          </p:cNvPr>
          <p:cNvSpPr/>
          <p:nvPr/>
        </p:nvSpPr>
        <p:spPr>
          <a:xfrm>
            <a:off x="7174523" y="3812344"/>
            <a:ext cx="752622" cy="168813"/>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hacia la izquierda 11">
            <a:extLst>
              <a:ext uri="{FF2B5EF4-FFF2-40B4-BE49-F238E27FC236}">
                <a16:creationId xmlns:a16="http://schemas.microsoft.com/office/drawing/2014/main" id="{B863E0ED-E30B-47A5-9220-5B05143CEC7E}"/>
              </a:ext>
            </a:extLst>
          </p:cNvPr>
          <p:cNvSpPr/>
          <p:nvPr/>
        </p:nvSpPr>
        <p:spPr>
          <a:xfrm rot="10800000">
            <a:off x="736209" y="1376288"/>
            <a:ext cx="752622" cy="168813"/>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62C802A1-0454-4C78-8B48-EBBA052FDE92}"/>
              </a:ext>
            </a:extLst>
          </p:cNvPr>
          <p:cNvSpPr txBox="1"/>
          <p:nvPr/>
        </p:nvSpPr>
        <p:spPr>
          <a:xfrm>
            <a:off x="7484012" y="928467"/>
            <a:ext cx="1399736" cy="2677656"/>
          </a:xfrm>
          <a:prstGeom prst="rect">
            <a:avLst/>
          </a:prstGeom>
          <a:noFill/>
        </p:spPr>
        <p:txBody>
          <a:bodyPr wrap="square" rtlCol="0">
            <a:spAutoFit/>
          </a:bodyPr>
          <a:lstStyle/>
          <a:p>
            <a:r>
              <a:rPr lang="es-ES" dirty="0">
                <a:solidFill>
                  <a:schemeClr val="bg1"/>
                </a:solidFill>
              </a:rPr>
              <a:t>Clic derecho encima del nombre del proyecto que en mi caso seria imagenFinal, damos en la opción agregar y seleccionamos nueva carpeta</a:t>
            </a:r>
            <a:endParaRPr lang="es-CO" dirty="0">
              <a:solidFill>
                <a:schemeClr val="bg1"/>
              </a:solidFill>
            </a:endParaRPr>
          </a:p>
        </p:txBody>
      </p:sp>
    </p:spTree>
    <p:extLst>
      <p:ext uri="{BB962C8B-B14F-4D97-AF65-F5344CB8AC3E}">
        <p14:creationId xmlns:p14="http://schemas.microsoft.com/office/powerpoint/2010/main" val="675094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uadroTexto 4">
            <a:extLst>
              <a:ext uri="{FF2B5EF4-FFF2-40B4-BE49-F238E27FC236}">
                <a16:creationId xmlns:a16="http://schemas.microsoft.com/office/drawing/2014/main" id="{E13EC4DE-DBD6-4229-8B49-4286547ABD58}"/>
              </a:ext>
            </a:extLst>
          </p:cNvPr>
          <p:cNvSpPr txBox="1"/>
          <p:nvPr/>
        </p:nvSpPr>
        <p:spPr>
          <a:xfrm>
            <a:off x="2662132" y="142234"/>
            <a:ext cx="4142935" cy="461665"/>
          </a:xfrm>
          <a:prstGeom prst="rect">
            <a:avLst/>
          </a:prstGeom>
          <a:noFill/>
        </p:spPr>
        <p:txBody>
          <a:bodyPr wrap="square" rtlCol="0">
            <a:spAutoFit/>
          </a:bodyPr>
          <a:lstStyle/>
          <a:p>
            <a:r>
              <a:rPr lang="es-ES" sz="2400" dirty="0">
                <a:solidFill>
                  <a:schemeClr val="bg1"/>
                </a:solidFill>
              </a:rPr>
              <a:t>Creación de la carpeta Data</a:t>
            </a:r>
            <a:endParaRPr lang="es-CO" sz="2400" dirty="0">
              <a:solidFill>
                <a:schemeClr val="bg1"/>
              </a:solidFill>
            </a:endParaRPr>
          </a:p>
        </p:txBody>
      </p:sp>
      <p:pic>
        <p:nvPicPr>
          <p:cNvPr id="6" name="Imagen 5">
            <a:extLst>
              <a:ext uri="{FF2B5EF4-FFF2-40B4-BE49-F238E27FC236}">
                <a16:creationId xmlns:a16="http://schemas.microsoft.com/office/drawing/2014/main" id="{D5E38DA1-B9DC-4A90-B9EF-8273BCE00CCF}"/>
              </a:ext>
            </a:extLst>
          </p:cNvPr>
          <p:cNvPicPr>
            <a:picLocks noChangeAspect="1"/>
          </p:cNvPicPr>
          <p:nvPr/>
        </p:nvPicPr>
        <p:blipFill rotWithShape="1">
          <a:blip r:embed="rId3"/>
          <a:srcRect l="76108" t="1" r="1" b="52463"/>
          <a:stretch/>
        </p:blipFill>
        <p:spPr>
          <a:xfrm>
            <a:off x="1940060" y="921433"/>
            <a:ext cx="3066758" cy="3432331"/>
          </a:xfrm>
          <a:prstGeom prst="rect">
            <a:avLst/>
          </a:prstGeom>
        </p:spPr>
      </p:pic>
      <p:sp>
        <p:nvSpPr>
          <p:cNvPr id="7" name="Flecha: hacia la izquierda 6">
            <a:extLst>
              <a:ext uri="{FF2B5EF4-FFF2-40B4-BE49-F238E27FC236}">
                <a16:creationId xmlns:a16="http://schemas.microsoft.com/office/drawing/2014/main" id="{165EF1DF-60F8-48F7-93B3-302B68895B20}"/>
              </a:ext>
            </a:extLst>
          </p:cNvPr>
          <p:cNvSpPr/>
          <p:nvPr/>
        </p:nvSpPr>
        <p:spPr>
          <a:xfrm>
            <a:off x="4570720" y="3158197"/>
            <a:ext cx="436098" cy="316523"/>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50642D82-D66B-45C5-B704-896736490BB5}"/>
              </a:ext>
            </a:extLst>
          </p:cNvPr>
          <p:cNvSpPr txBox="1"/>
          <p:nvPr/>
        </p:nvSpPr>
        <p:spPr>
          <a:xfrm>
            <a:off x="5224869" y="1236844"/>
            <a:ext cx="2153636" cy="1569660"/>
          </a:xfrm>
          <a:prstGeom prst="rect">
            <a:avLst/>
          </a:prstGeom>
          <a:noFill/>
        </p:spPr>
        <p:txBody>
          <a:bodyPr wrap="square" rtlCol="0">
            <a:spAutoFit/>
          </a:bodyPr>
          <a:lstStyle/>
          <a:p>
            <a:pPr algn="just"/>
            <a:r>
              <a:rPr lang="es-ES" sz="2400" dirty="0">
                <a:solidFill>
                  <a:schemeClr val="bg1"/>
                </a:solidFill>
              </a:rPr>
              <a:t>Le colocamos como nombre ala carpeta Data</a:t>
            </a:r>
            <a:endParaRPr lang="es-CO" sz="2400" dirty="0">
              <a:solidFill>
                <a:schemeClr val="bg1"/>
              </a:solidFill>
            </a:endParaRPr>
          </a:p>
        </p:txBody>
      </p:sp>
    </p:spTree>
    <p:extLst>
      <p:ext uri="{BB962C8B-B14F-4D97-AF65-F5344CB8AC3E}">
        <p14:creationId xmlns:p14="http://schemas.microsoft.com/office/powerpoint/2010/main" val="233301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7" name="Google Shape;1227;p49"/>
          <p:cNvGrpSpPr/>
          <p:nvPr/>
        </p:nvGrpSpPr>
        <p:grpSpPr>
          <a:xfrm>
            <a:off x="4311253" y="4570914"/>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uadroTexto 4">
            <a:extLst>
              <a:ext uri="{FF2B5EF4-FFF2-40B4-BE49-F238E27FC236}">
                <a16:creationId xmlns:a16="http://schemas.microsoft.com/office/drawing/2014/main" id="{E13EC4DE-DBD6-4229-8B49-4286547ABD58}"/>
              </a:ext>
            </a:extLst>
          </p:cNvPr>
          <p:cNvSpPr txBox="1"/>
          <p:nvPr/>
        </p:nvSpPr>
        <p:spPr>
          <a:xfrm>
            <a:off x="2662132" y="142234"/>
            <a:ext cx="4142935" cy="400110"/>
          </a:xfrm>
          <a:prstGeom prst="rect">
            <a:avLst/>
          </a:prstGeom>
          <a:noFill/>
        </p:spPr>
        <p:txBody>
          <a:bodyPr wrap="square" rtlCol="0">
            <a:spAutoFit/>
          </a:bodyPr>
          <a:lstStyle/>
          <a:p>
            <a:r>
              <a:rPr lang="es-ES" sz="2000" dirty="0">
                <a:solidFill>
                  <a:schemeClr val="bg1"/>
                </a:solidFill>
              </a:rPr>
              <a:t>Creación del ApplicationDbContex</a:t>
            </a:r>
            <a:endParaRPr lang="es-CO" sz="2000" dirty="0">
              <a:solidFill>
                <a:schemeClr val="bg1"/>
              </a:solidFill>
            </a:endParaRPr>
          </a:p>
        </p:txBody>
      </p:sp>
      <p:pic>
        <p:nvPicPr>
          <p:cNvPr id="6" name="Imagen 5">
            <a:extLst>
              <a:ext uri="{FF2B5EF4-FFF2-40B4-BE49-F238E27FC236}">
                <a16:creationId xmlns:a16="http://schemas.microsoft.com/office/drawing/2014/main" id="{3012FFB6-F50F-4DD2-9361-2A6861AB43D7}"/>
              </a:ext>
            </a:extLst>
          </p:cNvPr>
          <p:cNvPicPr>
            <a:picLocks noChangeAspect="1"/>
          </p:cNvPicPr>
          <p:nvPr/>
        </p:nvPicPr>
        <p:blipFill rotWithShape="1">
          <a:blip r:embed="rId3"/>
          <a:srcRect l="43461" t="26940" r="-539" b="12752"/>
          <a:stretch/>
        </p:blipFill>
        <p:spPr>
          <a:xfrm>
            <a:off x="1749988" y="928468"/>
            <a:ext cx="5219115" cy="3101926"/>
          </a:xfrm>
          <a:prstGeom prst="rect">
            <a:avLst/>
          </a:prstGeom>
        </p:spPr>
      </p:pic>
      <p:sp>
        <p:nvSpPr>
          <p:cNvPr id="7" name="Flecha: hacia la izquierda 6">
            <a:extLst>
              <a:ext uri="{FF2B5EF4-FFF2-40B4-BE49-F238E27FC236}">
                <a16:creationId xmlns:a16="http://schemas.microsoft.com/office/drawing/2014/main" id="{8921237C-35E6-4E8F-AE4D-C2B01DDDD26E}"/>
              </a:ext>
            </a:extLst>
          </p:cNvPr>
          <p:cNvSpPr/>
          <p:nvPr/>
        </p:nvSpPr>
        <p:spPr>
          <a:xfrm>
            <a:off x="6404137" y="1463039"/>
            <a:ext cx="481998" cy="182880"/>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Flecha: hacia la izquierda 12">
            <a:extLst>
              <a:ext uri="{FF2B5EF4-FFF2-40B4-BE49-F238E27FC236}">
                <a16:creationId xmlns:a16="http://schemas.microsoft.com/office/drawing/2014/main" id="{9FF7E77F-B058-43B4-B22F-1B7D607A7296}"/>
              </a:ext>
            </a:extLst>
          </p:cNvPr>
          <p:cNvSpPr/>
          <p:nvPr/>
        </p:nvSpPr>
        <p:spPr>
          <a:xfrm>
            <a:off x="4383675" y="3549747"/>
            <a:ext cx="481998" cy="182880"/>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575F328D-F977-45C7-90BF-C3F1AE96A4C5}"/>
              </a:ext>
            </a:extLst>
          </p:cNvPr>
          <p:cNvSpPr txBox="1"/>
          <p:nvPr/>
        </p:nvSpPr>
        <p:spPr>
          <a:xfrm>
            <a:off x="7056386" y="1186769"/>
            <a:ext cx="1554480" cy="2585323"/>
          </a:xfrm>
          <a:prstGeom prst="rect">
            <a:avLst/>
          </a:prstGeom>
          <a:noFill/>
        </p:spPr>
        <p:txBody>
          <a:bodyPr wrap="square" rtlCol="0">
            <a:spAutoFit/>
          </a:bodyPr>
          <a:lstStyle/>
          <a:p>
            <a:r>
              <a:rPr lang="es-ES" sz="1800" dirty="0">
                <a:solidFill>
                  <a:schemeClr val="bg1"/>
                </a:solidFill>
              </a:rPr>
              <a:t>Nos acomodamos en la carpeta data, clic derecho, agregar y le damos agregar clase</a:t>
            </a:r>
            <a:endParaRPr lang="es-CO" sz="1800" dirty="0">
              <a:solidFill>
                <a:schemeClr val="bg1"/>
              </a:solidFill>
            </a:endParaRPr>
          </a:p>
        </p:txBody>
      </p:sp>
    </p:spTree>
    <p:extLst>
      <p:ext uri="{BB962C8B-B14F-4D97-AF65-F5344CB8AC3E}">
        <p14:creationId xmlns:p14="http://schemas.microsoft.com/office/powerpoint/2010/main" val="2196748539"/>
      </p:ext>
    </p:extLst>
  </p:cSld>
  <p:clrMapOvr>
    <a:masterClrMapping/>
  </p:clrMapOvr>
</p:sld>
</file>

<file path=ppt/theme/theme1.xml><?xml version="1.0" encoding="utf-8"?>
<a:theme xmlns:a="http://schemas.openxmlformats.org/drawingml/2006/main" name="Technology Development Process Consulting Toolkit by Slidesgo">
  <a:themeElements>
    <a:clrScheme name="Simple Light">
      <a:dk1>
        <a:srgbClr val="222640"/>
      </a:dk1>
      <a:lt1>
        <a:srgbClr val="FFFFFF"/>
      </a:lt1>
      <a:dk2>
        <a:srgbClr val="0068E8"/>
      </a:dk2>
      <a:lt2>
        <a:srgbClr val="C87C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1539</Words>
  <Application>Microsoft Office PowerPoint</Application>
  <PresentationFormat>Presentación en pantalla (16:9)</PresentationFormat>
  <Paragraphs>137</Paragraphs>
  <Slides>64</Slides>
  <Notes>64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64</vt:i4>
      </vt:variant>
    </vt:vector>
  </HeadingPairs>
  <TitlesOfParts>
    <vt:vector size="70" baseType="lpstr">
      <vt:lpstr>Roboto Condensed Light</vt:lpstr>
      <vt:lpstr>Space Mono</vt:lpstr>
      <vt:lpstr>Audiowide</vt:lpstr>
      <vt:lpstr>Consolas</vt:lpstr>
      <vt:lpstr>Arial</vt:lpstr>
      <vt:lpstr>Technology Development Process Consulting Toolkit by Slidesgo</vt:lpstr>
      <vt:lpstr>Crud imagen C# Ronald Tellez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Crud imagen C# Ronald Tellez</dc:title>
  <dc:creator>RONALD</dc:creator>
  <cp:lastModifiedBy>RONALD</cp:lastModifiedBy>
  <cp:revision>52</cp:revision>
  <dcterms:modified xsi:type="dcterms:W3CDTF">2022-03-14T17:01:20Z</dcterms:modified>
</cp:coreProperties>
</file>